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8" r:id="rId1"/>
    <p:sldMasterId id="2147483918" r:id="rId2"/>
  </p:sldMasterIdLst>
  <p:notesMasterIdLst>
    <p:notesMasterId r:id="rId86"/>
  </p:notesMasterIdLst>
  <p:sldIdLst>
    <p:sldId id="256" r:id="rId3"/>
    <p:sldId id="395" r:id="rId4"/>
    <p:sldId id="316" r:id="rId5"/>
    <p:sldId id="305" r:id="rId6"/>
    <p:sldId id="319" r:id="rId7"/>
    <p:sldId id="318" r:id="rId8"/>
    <p:sldId id="320" r:id="rId9"/>
    <p:sldId id="321" r:id="rId10"/>
    <p:sldId id="322" r:id="rId11"/>
    <p:sldId id="323" r:id="rId12"/>
    <p:sldId id="330" r:id="rId13"/>
    <p:sldId id="331" r:id="rId14"/>
    <p:sldId id="334" r:id="rId15"/>
    <p:sldId id="335" r:id="rId16"/>
    <p:sldId id="333" r:id="rId17"/>
    <p:sldId id="336" r:id="rId18"/>
    <p:sldId id="403" r:id="rId19"/>
    <p:sldId id="324" r:id="rId20"/>
    <p:sldId id="342" r:id="rId21"/>
    <p:sldId id="337" r:id="rId22"/>
    <p:sldId id="338" r:id="rId23"/>
    <p:sldId id="339" r:id="rId24"/>
    <p:sldId id="341" r:id="rId25"/>
    <p:sldId id="343" r:id="rId26"/>
    <p:sldId id="344" r:id="rId27"/>
    <p:sldId id="345" r:id="rId28"/>
    <p:sldId id="346" r:id="rId29"/>
    <p:sldId id="348" r:id="rId30"/>
    <p:sldId id="402" r:id="rId31"/>
    <p:sldId id="347" r:id="rId32"/>
    <p:sldId id="349" r:id="rId33"/>
    <p:sldId id="350" r:id="rId34"/>
    <p:sldId id="351" r:id="rId35"/>
    <p:sldId id="352" r:id="rId36"/>
    <p:sldId id="353" r:id="rId37"/>
    <p:sldId id="354" r:id="rId38"/>
    <p:sldId id="361" r:id="rId39"/>
    <p:sldId id="362" r:id="rId40"/>
    <p:sldId id="364" r:id="rId41"/>
    <p:sldId id="356" r:id="rId42"/>
    <p:sldId id="367" r:id="rId43"/>
    <p:sldId id="357" r:id="rId44"/>
    <p:sldId id="365" r:id="rId45"/>
    <p:sldId id="366" r:id="rId46"/>
    <p:sldId id="358" r:id="rId47"/>
    <p:sldId id="368" r:id="rId48"/>
    <p:sldId id="359" r:id="rId49"/>
    <p:sldId id="369" r:id="rId50"/>
    <p:sldId id="370" r:id="rId51"/>
    <p:sldId id="360" r:id="rId52"/>
    <p:sldId id="371" r:id="rId53"/>
    <p:sldId id="355" r:id="rId54"/>
    <p:sldId id="312" r:id="rId55"/>
    <p:sldId id="294" r:id="rId56"/>
    <p:sldId id="296" r:id="rId57"/>
    <p:sldId id="396" r:id="rId58"/>
    <p:sldId id="313" r:id="rId59"/>
    <p:sldId id="372" r:id="rId60"/>
    <p:sldId id="297" r:id="rId61"/>
    <p:sldId id="373" r:id="rId62"/>
    <p:sldId id="376" r:id="rId63"/>
    <p:sldId id="377" r:id="rId64"/>
    <p:sldId id="379" r:id="rId65"/>
    <p:sldId id="302" r:id="rId66"/>
    <p:sldId id="303" r:id="rId67"/>
    <p:sldId id="389" r:id="rId68"/>
    <p:sldId id="380" r:id="rId69"/>
    <p:sldId id="398" r:id="rId70"/>
    <p:sldId id="400" r:id="rId71"/>
    <p:sldId id="385" r:id="rId72"/>
    <p:sldId id="381" r:id="rId73"/>
    <p:sldId id="384" r:id="rId74"/>
    <p:sldId id="386" r:id="rId75"/>
    <p:sldId id="391" r:id="rId76"/>
    <p:sldId id="399" r:id="rId77"/>
    <p:sldId id="388" r:id="rId78"/>
    <p:sldId id="307" r:id="rId79"/>
    <p:sldId id="375" r:id="rId80"/>
    <p:sldId id="363" r:id="rId81"/>
    <p:sldId id="392" r:id="rId82"/>
    <p:sldId id="393" r:id="rId83"/>
    <p:sldId id="401" r:id="rId84"/>
    <p:sldId id="394" r:id="rId8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as Bräsen" initials="AB" lastIdx="1" clrIdx="0">
    <p:extLst>
      <p:ext uri="{19B8F6BF-5375-455C-9EA6-DF929625EA0E}">
        <p15:presenceInfo xmlns:p15="http://schemas.microsoft.com/office/powerpoint/2012/main" userId="7af54d246c15879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29" autoAdjust="0"/>
    <p:restoredTop sz="87376" autoAdjust="0"/>
  </p:normalViewPr>
  <p:slideViewPr>
    <p:cSldViewPr snapToGrid="0">
      <p:cViewPr varScale="1">
        <p:scale>
          <a:sx n="102" d="100"/>
          <a:sy n="102" d="100"/>
        </p:scale>
        <p:origin x="89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commentAuthors" Target="commentAuthor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01-17T18:07:18.507" idx="1">
    <p:pos x="10" y="10"/>
    <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6-01-17T18:07:18.507" idx="1">
    <p:pos x="10" y="10"/>
    <p:text/>
    <p:extLst>
      <p:ext uri="{C676402C-5697-4E1C-873F-D02D1690AC5C}">
        <p15:threadingInfo xmlns:p15="http://schemas.microsoft.com/office/powerpoint/2012/main" timeZoneBias="-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9C79AE-D642-466E-A1B1-E0D44ED9793F}" type="datetimeFigureOut">
              <a:rPr lang="de-DE" smtClean="0"/>
              <a:t>10.03.2016</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603D2C-3705-4386-BE9E-A54C115F9CB5}" type="slidenum">
              <a:rPr lang="de-DE" smtClean="0"/>
              <a:t>‹Nr.›</a:t>
            </a:fld>
            <a:endParaRPr lang="de-DE"/>
          </a:p>
        </p:txBody>
      </p:sp>
    </p:spTree>
    <p:extLst>
      <p:ext uri="{BB962C8B-B14F-4D97-AF65-F5344CB8AC3E}">
        <p14:creationId xmlns:p14="http://schemas.microsoft.com/office/powerpoint/2010/main" val="835458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martinfowler.com/articles/microservices.html#footnote-protobufs" TargetMode="External"/><Relationship Id="rId2" Type="http://schemas.openxmlformats.org/officeDocument/2006/relationships/slide" Target="../slides/slide38.xml"/><Relationship Id="rId1" Type="http://schemas.openxmlformats.org/officeDocument/2006/relationships/notesMaster" Target="../notesMasters/notesMaster1.xml"/><Relationship Id="rId4" Type="http://schemas.openxmlformats.org/officeDocument/2006/relationships/hyperlink" Target="http://www.amazon.com/gp/product/0596805829?ie=UTF8&amp;tag=martinfowlerc-20&amp;linkCode=as2&amp;camp=1789&amp;creative=9325&amp;creativeASIN=0596805829"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martinfowler.com/articles/microservices.html#footnote-protobufs" TargetMode="External"/><Relationship Id="rId2" Type="http://schemas.openxmlformats.org/officeDocument/2006/relationships/slide" Target="../slides/slide39.xml"/><Relationship Id="rId1" Type="http://schemas.openxmlformats.org/officeDocument/2006/relationships/notesMaster" Target="../notesMasters/notesMaster1.xml"/><Relationship Id="rId4" Type="http://schemas.openxmlformats.org/officeDocument/2006/relationships/hyperlink" Target="http://www.amazon.com/gp/product/0596805829?ie=UTF8&amp;tag=martinfowlerc-20&amp;linkCode=as2&amp;camp=1789&amp;creative=9325&amp;creativeASIN=0596805829"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err="1" smtClean="0"/>
              <a:t>Über</a:t>
            </a:r>
            <a:r>
              <a:rPr lang="en-US" baseline="0" dirty="0" smtClean="0"/>
              <a:t> die </a:t>
            </a:r>
            <a:r>
              <a:rPr lang="en-US" baseline="0" dirty="0" err="1" smtClean="0"/>
              <a:t>Zeit</a:t>
            </a:r>
            <a:r>
              <a:rPr lang="en-US" baseline="0" dirty="0" smtClean="0"/>
              <a:t> hat </a:t>
            </a:r>
            <a:r>
              <a:rPr lang="en-US" baseline="0" dirty="0" err="1" smtClean="0"/>
              <a:t>sich</a:t>
            </a:r>
            <a:r>
              <a:rPr lang="en-US" baseline="0" dirty="0" smtClean="0"/>
              <a:t> </a:t>
            </a:r>
            <a:r>
              <a:rPr lang="en-US" baseline="0" dirty="0" err="1" smtClean="0"/>
              <a:t>ein</a:t>
            </a:r>
            <a:r>
              <a:rPr lang="en-US" baseline="0" dirty="0" smtClean="0"/>
              <a:t> Monolith </a:t>
            </a:r>
            <a:r>
              <a:rPr lang="en-US" baseline="0" dirty="0" err="1" smtClean="0"/>
              <a:t>aufgebaut</a:t>
            </a:r>
            <a:r>
              <a:rPr lang="en-US" baseline="0" dirty="0" smtClean="0"/>
              <a:t> und das </a:t>
            </a:r>
            <a:r>
              <a:rPr lang="en-US" baseline="0" dirty="0" err="1" smtClean="0"/>
              <a:t>schon</a:t>
            </a:r>
            <a:r>
              <a:rPr lang="en-US" baseline="0" dirty="0" smtClean="0"/>
              <a:t> </a:t>
            </a:r>
            <a:r>
              <a:rPr lang="en-US" baseline="0" dirty="0" err="1" smtClean="0"/>
              <a:t>zum</a:t>
            </a:r>
            <a:r>
              <a:rPr lang="en-US" baseline="0" dirty="0" smtClean="0"/>
              <a:t> </a:t>
            </a:r>
            <a:r>
              <a:rPr lang="en-US" baseline="0" dirty="0" err="1" smtClean="0"/>
              <a:t>zweiten</a:t>
            </a:r>
            <a:r>
              <a:rPr lang="en-US" baseline="0" dirty="0" smtClean="0"/>
              <a:t> Mal.</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4</a:t>
            </a:fld>
            <a:endParaRPr lang="de-DE"/>
          </a:p>
        </p:txBody>
      </p:sp>
    </p:spTree>
    <p:extLst>
      <p:ext uri="{BB962C8B-B14F-4D97-AF65-F5344CB8AC3E}">
        <p14:creationId xmlns:p14="http://schemas.microsoft.com/office/powerpoint/2010/main" val="25495792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An </a:t>
            </a:r>
            <a:r>
              <a:rPr lang="en-US" dirty="0" err="1" smtClean="0"/>
              <a:t>dieser</a:t>
            </a:r>
            <a:r>
              <a:rPr lang="en-US" dirty="0" smtClean="0"/>
              <a:t> </a:t>
            </a:r>
            <a:r>
              <a:rPr lang="en-US" dirty="0" err="1" smtClean="0"/>
              <a:t>Stelle</a:t>
            </a:r>
            <a:r>
              <a:rPr lang="en-US" dirty="0" smtClean="0"/>
              <a:t> </a:t>
            </a:r>
            <a:r>
              <a:rPr lang="en-US" dirty="0" err="1" smtClean="0"/>
              <a:t>wird</a:t>
            </a:r>
            <a:r>
              <a:rPr lang="en-US" baseline="0" dirty="0" smtClean="0"/>
              <a:t> </a:t>
            </a:r>
            <a:r>
              <a:rPr lang="en-US" baseline="0" dirty="0" err="1" smtClean="0"/>
              <a:t>es</a:t>
            </a:r>
            <a:r>
              <a:rPr lang="en-US" baseline="0" dirty="0" smtClean="0"/>
              <a:t> </a:t>
            </a:r>
            <a:r>
              <a:rPr lang="en-US" baseline="0" dirty="0" err="1" smtClean="0"/>
              <a:t>ein</a:t>
            </a:r>
            <a:r>
              <a:rPr lang="en-US" baseline="0" dirty="0" smtClean="0"/>
              <a:t> </a:t>
            </a:r>
            <a:r>
              <a:rPr lang="en-US" baseline="0" dirty="0" err="1" smtClean="0"/>
              <a:t>wenig</a:t>
            </a:r>
            <a:r>
              <a:rPr lang="en-US" baseline="0" dirty="0" smtClean="0"/>
              <a:t> </a:t>
            </a:r>
            <a:r>
              <a:rPr lang="en-US" baseline="0" dirty="0" err="1" smtClean="0"/>
              <a:t>phylosophish</a:t>
            </a:r>
            <a:r>
              <a:rPr lang="en-US" baseline="0" dirty="0" smtClean="0"/>
              <a:t>, da </a:t>
            </a:r>
            <a:r>
              <a:rPr lang="en-US" baseline="0" dirty="0" err="1" smtClean="0"/>
              <a:t>es</a:t>
            </a:r>
            <a:r>
              <a:rPr lang="en-US" baseline="0" dirty="0" smtClean="0"/>
              <a:t> um die </a:t>
            </a:r>
            <a:r>
              <a:rPr lang="en-US" baseline="0" dirty="0" err="1" smtClean="0"/>
              <a:t>Frage</a:t>
            </a:r>
            <a:r>
              <a:rPr lang="en-US" baseline="0" dirty="0" smtClean="0"/>
              <a:t> von </a:t>
            </a:r>
            <a:r>
              <a:rPr lang="en-US" baseline="0" dirty="0" err="1" smtClean="0"/>
              <a:t>Autonomie</a:t>
            </a:r>
            <a:r>
              <a:rPr lang="en-US" baseline="0" dirty="0" smtClean="0"/>
              <a:t> </a:t>
            </a:r>
            <a:r>
              <a:rPr lang="en-US" baseline="0" dirty="0" err="1" smtClean="0"/>
              <a:t>geht</a:t>
            </a:r>
            <a:r>
              <a:rPr lang="en-US" baseline="0" dirty="0" smtClean="0"/>
              <a:t>, </a:t>
            </a:r>
            <a:r>
              <a:rPr lang="en-US" baseline="0" dirty="0" err="1" smtClean="0"/>
              <a:t>aber</a:t>
            </a:r>
            <a:r>
              <a:rPr lang="en-US" baseline="0" dirty="0" smtClean="0"/>
              <a:t> am </a:t>
            </a:r>
            <a:r>
              <a:rPr lang="en-US" baseline="0" dirty="0" err="1" smtClean="0"/>
              <a:t>Ende</a:t>
            </a:r>
            <a:r>
              <a:rPr lang="en-US" baseline="0" dirty="0" smtClean="0"/>
              <a:t> des </a:t>
            </a:r>
            <a:r>
              <a:rPr lang="en-US" baseline="0" dirty="0" err="1" smtClean="0"/>
              <a:t>Tages</a:t>
            </a:r>
            <a:r>
              <a:rPr lang="en-US" baseline="0" dirty="0" smtClean="0"/>
              <a:t> </a:t>
            </a:r>
            <a:r>
              <a:rPr lang="en-US" baseline="0" dirty="0" err="1" smtClean="0"/>
              <a:t>geht</a:t>
            </a:r>
            <a:r>
              <a:rPr lang="en-US" baseline="0" dirty="0" smtClean="0"/>
              <a:t> </a:t>
            </a:r>
            <a:r>
              <a:rPr lang="en-US" baseline="0" dirty="0" err="1" smtClean="0"/>
              <a:t>es</a:t>
            </a:r>
            <a:r>
              <a:rPr lang="en-US" baseline="0" dirty="0" smtClean="0"/>
              <a:t> </a:t>
            </a:r>
            <a:r>
              <a:rPr lang="en-US" baseline="0" dirty="0" err="1" smtClean="0"/>
              <a:t>darum</a:t>
            </a:r>
            <a:r>
              <a:rPr lang="en-US" baseline="0" dirty="0" smtClean="0"/>
              <a:t> ,</a:t>
            </a:r>
            <a:r>
              <a:rPr lang="en-US" baseline="0" dirty="0" err="1" smtClean="0"/>
              <a:t>dass</a:t>
            </a:r>
            <a:r>
              <a:rPr lang="en-US" baseline="0" dirty="0" smtClean="0"/>
              <a:t> man </a:t>
            </a:r>
            <a:r>
              <a:rPr lang="en-US" baseline="0" dirty="0" err="1" smtClean="0"/>
              <a:t>Systeme</a:t>
            </a:r>
            <a:r>
              <a:rPr lang="en-US" baseline="0" dirty="0" smtClean="0"/>
              <a:t> in </a:t>
            </a:r>
            <a:r>
              <a:rPr lang="en-US" baseline="0" dirty="0" err="1" smtClean="0"/>
              <a:t>kleine</a:t>
            </a:r>
            <a:r>
              <a:rPr lang="en-US" baseline="0" dirty="0" smtClean="0"/>
              <a:t> </a:t>
            </a:r>
            <a:r>
              <a:rPr lang="en-US" baseline="0" dirty="0" err="1" smtClean="0"/>
              <a:t>handhabbare</a:t>
            </a:r>
            <a:r>
              <a:rPr lang="en-US" baseline="0" dirty="0" smtClean="0"/>
              <a:t> Services </a:t>
            </a:r>
            <a:r>
              <a:rPr lang="en-US" baseline="0" dirty="0" err="1" smtClean="0"/>
              <a:t>aufteilt</a:t>
            </a:r>
            <a:r>
              <a:rPr lang="en-US" baseline="0" dirty="0" smtClean="0"/>
              <a:t>.</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37</a:t>
            </a:fld>
            <a:endParaRPr lang="de-DE"/>
          </a:p>
        </p:txBody>
      </p:sp>
    </p:spTree>
    <p:extLst>
      <p:ext uri="{BB962C8B-B14F-4D97-AF65-F5344CB8AC3E}">
        <p14:creationId xmlns:p14="http://schemas.microsoft.com/office/powerpoint/2010/main" val="41392600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Smart endpoints and dumb pipes</a:t>
            </a:r>
          </a:p>
          <a:p>
            <a:r>
              <a:rPr lang="en-US" dirty="0" smtClean="0"/>
              <a:t>When building communication structures between different processes, we've seen many products and approaches that stress putting significant smarts into the communication mechanism itself. A good example of this is the Enterprise Service Bus (ESB), where ESB products often include sophisticated facilities for message routing, choreography, transformation, and applying business rules.</a:t>
            </a:r>
          </a:p>
          <a:p>
            <a:r>
              <a:rPr lang="en-US" dirty="0" smtClean="0"/>
              <a:t>The </a:t>
            </a:r>
            <a:r>
              <a:rPr lang="en-US" dirty="0" err="1" smtClean="0"/>
              <a:t>microservice</a:t>
            </a:r>
            <a:r>
              <a:rPr lang="en-US" dirty="0" smtClean="0"/>
              <a:t> community </a:t>
            </a:r>
            <a:r>
              <a:rPr lang="en-US" dirty="0" err="1" smtClean="0"/>
              <a:t>favours</a:t>
            </a:r>
            <a:r>
              <a:rPr lang="en-US" dirty="0" smtClean="0"/>
              <a:t> an alternative approach: </a:t>
            </a:r>
            <a:r>
              <a:rPr lang="en-US" i="1" dirty="0" smtClean="0"/>
              <a:t>smart endpoints and dumb pipes</a:t>
            </a:r>
            <a:r>
              <a:rPr lang="en-US" dirty="0" smtClean="0"/>
              <a:t>. Applications built from </a:t>
            </a:r>
            <a:r>
              <a:rPr lang="en-US" dirty="0" err="1" smtClean="0"/>
              <a:t>microservices</a:t>
            </a:r>
            <a:r>
              <a:rPr lang="en-US" dirty="0" smtClean="0"/>
              <a:t> aim to be as decoupled and as cohesive as possible - they own their own domain logic and act more as filters in the classical Unix sense - receiving a request, applying logic as appropriate and producing a response. These are choreographed using simple </a:t>
            </a:r>
            <a:r>
              <a:rPr lang="en-US" dirty="0" err="1" smtClean="0"/>
              <a:t>RESTish</a:t>
            </a:r>
            <a:r>
              <a:rPr lang="en-US" dirty="0" smtClean="0"/>
              <a:t> protocols rather than complex protocols such as WS-Choreography or BPEL or orchestration by a central tool.</a:t>
            </a:r>
          </a:p>
          <a:p>
            <a:r>
              <a:rPr lang="en-US" dirty="0" smtClean="0"/>
              <a:t>The two protocols used most commonly are HTTP request-response with resource API's and lightweight messaging</a:t>
            </a:r>
            <a:r>
              <a:rPr lang="en-US" dirty="0" smtClean="0">
                <a:hlinkClick r:id="rId3"/>
              </a:rPr>
              <a:t>[6]</a:t>
            </a:r>
            <a:r>
              <a:rPr lang="en-US" dirty="0" smtClean="0"/>
              <a:t>. The best expression of the first is</a:t>
            </a:r>
          </a:p>
          <a:p>
            <a:r>
              <a:rPr lang="en-US" dirty="0" smtClean="0"/>
              <a:t>Be of the web, not behind the web </a:t>
            </a:r>
          </a:p>
          <a:p>
            <a:r>
              <a:rPr lang="en-US" dirty="0" smtClean="0">
                <a:hlinkClick r:id="rId4"/>
              </a:rPr>
              <a:t>-- Ian Robinson</a:t>
            </a:r>
            <a:endParaRPr lang="en-US" dirty="0" smtClean="0"/>
          </a:p>
          <a:p>
            <a:r>
              <a:rPr lang="en-US" dirty="0" err="1" smtClean="0"/>
              <a:t>Microservice</a:t>
            </a:r>
            <a:r>
              <a:rPr lang="en-US" dirty="0" smtClean="0"/>
              <a:t> teams use the principles and protocols that the world wide web (and to a large extent, Unix) is built on. Often used resources can be cached with very little effort on the part of developers or operations folk. </a:t>
            </a:r>
          </a:p>
          <a:p>
            <a:r>
              <a:rPr lang="en-US" dirty="0" smtClean="0"/>
              <a:t>The second approach in common use is messaging over a lightweight message bus. The infrastructure chosen is typically dumb (dumb as in acts as a message router only) - simple implementations such as </a:t>
            </a:r>
            <a:r>
              <a:rPr lang="en-US" dirty="0" err="1" smtClean="0"/>
              <a:t>RabbitMQ</a:t>
            </a:r>
            <a:r>
              <a:rPr lang="en-US" dirty="0" smtClean="0"/>
              <a:t> or </a:t>
            </a:r>
            <a:r>
              <a:rPr lang="en-US" dirty="0" err="1" smtClean="0"/>
              <a:t>ZeroMQ</a:t>
            </a:r>
            <a:r>
              <a:rPr lang="en-US" dirty="0" smtClean="0"/>
              <a:t> don't do much more than provide a reliable asynchronous fabric - the smarts still live in the end points that are producing and consuming messages; in the services.</a:t>
            </a:r>
          </a:p>
          <a:p>
            <a:r>
              <a:rPr lang="en-US" dirty="0" smtClean="0"/>
              <a:t>In a monolith, the components are executing in-process and communication between them is via either method invocation or function call. The biggest issue in changing a monolith into </a:t>
            </a:r>
            <a:r>
              <a:rPr lang="en-US" dirty="0" err="1" smtClean="0"/>
              <a:t>microservices</a:t>
            </a:r>
            <a:r>
              <a:rPr lang="en-US" dirty="0" smtClean="0"/>
              <a:t> lies in changing the communication pattern. A naive conversion from in-memory method calls to RPC leads to chatty communications which don't perform well. Instead you need to replace the fine-grained communication with a coarser -grained approach.</a:t>
            </a:r>
          </a:p>
          <a:p>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38</a:t>
            </a:fld>
            <a:endParaRPr lang="de-DE"/>
          </a:p>
        </p:txBody>
      </p:sp>
    </p:spTree>
    <p:extLst>
      <p:ext uri="{BB962C8B-B14F-4D97-AF65-F5344CB8AC3E}">
        <p14:creationId xmlns:p14="http://schemas.microsoft.com/office/powerpoint/2010/main" val="11432710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Smart endpoints and dumb pipes</a:t>
            </a:r>
          </a:p>
          <a:p>
            <a:r>
              <a:rPr lang="en-US" dirty="0" smtClean="0"/>
              <a:t>When building communication structures between different processes, we've seen many products and approaches that stress putting significant smarts into the communication mechanism itself. A good example of this is the Enterprise Service Bus (ESB), where ESB products often include sophisticated facilities for message routing, choreography, transformation, and applying business rules.</a:t>
            </a:r>
          </a:p>
          <a:p>
            <a:r>
              <a:rPr lang="en-US" dirty="0" smtClean="0"/>
              <a:t>The </a:t>
            </a:r>
            <a:r>
              <a:rPr lang="en-US" dirty="0" err="1" smtClean="0"/>
              <a:t>microservice</a:t>
            </a:r>
            <a:r>
              <a:rPr lang="en-US" dirty="0" smtClean="0"/>
              <a:t> community </a:t>
            </a:r>
            <a:r>
              <a:rPr lang="en-US" dirty="0" err="1" smtClean="0"/>
              <a:t>favours</a:t>
            </a:r>
            <a:r>
              <a:rPr lang="en-US" dirty="0" smtClean="0"/>
              <a:t> an alternative approach: </a:t>
            </a:r>
            <a:r>
              <a:rPr lang="en-US" i="1" dirty="0" smtClean="0"/>
              <a:t>smart endpoints and dumb pipes</a:t>
            </a:r>
            <a:r>
              <a:rPr lang="en-US" dirty="0" smtClean="0"/>
              <a:t>. Applications built from </a:t>
            </a:r>
            <a:r>
              <a:rPr lang="en-US" dirty="0" err="1" smtClean="0"/>
              <a:t>microservices</a:t>
            </a:r>
            <a:r>
              <a:rPr lang="en-US" dirty="0" smtClean="0"/>
              <a:t> aim to be as decoupled and as cohesive as possible - they own their own domain logic and act more as filters in the classical Unix sense - receiving a request, applying logic as appropriate and producing a response. These are choreographed using simple </a:t>
            </a:r>
            <a:r>
              <a:rPr lang="en-US" dirty="0" err="1" smtClean="0"/>
              <a:t>RESTish</a:t>
            </a:r>
            <a:r>
              <a:rPr lang="en-US" dirty="0" smtClean="0"/>
              <a:t> protocols rather than complex protocols such as WS-Choreography or BPEL or orchestration by a central tool.</a:t>
            </a:r>
          </a:p>
          <a:p>
            <a:r>
              <a:rPr lang="en-US" dirty="0" smtClean="0"/>
              <a:t>The two protocols used most commonly are HTTP request-response with resource API's and lightweight messaging</a:t>
            </a:r>
            <a:r>
              <a:rPr lang="en-US" dirty="0" smtClean="0">
                <a:hlinkClick r:id="rId3"/>
              </a:rPr>
              <a:t>[6]</a:t>
            </a:r>
            <a:r>
              <a:rPr lang="en-US" dirty="0" smtClean="0"/>
              <a:t>. The best expression of the first is</a:t>
            </a:r>
          </a:p>
          <a:p>
            <a:r>
              <a:rPr lang="en-US" dirty="0" smtClean="0"/>
              <a:t>Be of the web, not behind the web </a:t>
            </a:r>
          </a:p>
          <a:p>
            <a:r>
              <a:rPr lang="en-US" dirty="0" smtClean="0">
                <a:hlinkClick r:id="rId4"/>
              </a:rPr>
              <a:t>-- Ian Robinson</a:t>
            </a:r>
            <a:endParaRPr lang="en-US" dirty="0" smtClean="0"/>
          </a:p>
          <a:p>
            <a:r>
              <a:rPr lang="en-US" dirty="0" err="1" smtClean="0"/>
              <a:t>Microservice</a:t>
            </a:r>
            <a:r>
              <a:rPr lang="en-US" dirty="0" smtClean="0"/>
              <a:t> teams use the principles and protocols that the world wide web (and to a large extent, Unix) is built on. Often used resources can be cached with very little effort on the part of developers or operations folk. </a:t>
            </a:r>
          </a:p>
          <a:p>
            <a:r>
              <a:rPr lang="en-US" dirty="0" smtClean="0"/>
              <a:t>The second approach in common use is messaging over a lightweight message bus. The infrastructure chosen is typically dumb (dumb as in acts as a message router only) - simple implementations such as </a:t>
            </a:r>
            <a:r>
              <a:rPr lang="en-US" dirty="0" err="1" smtClean="0"/>
              <a:t>RabbitMQ</a:t>
            </a:r>
            <a:r>
              <a:rPr lang="en-US" dirty="0" smtClean="0"/>
              <a:t> or </a:t>
            </a:r>
            <a:r>
              <a:rPr lang="en-US" dirty="0" err="1" smtClean="0"/>
              <a:t>ZeroMQ</a:t>
            </a:r>
            <a:r>
              <a:rPr lang="en-US" dirty="0" smtClean="0"/>
              <a:t> don't do much more than provide a reliable asynchronous fabric - the smarts still live in the end points that are producing and consuming messages; in the services.</a:t>
            </a:r>
          </a:p>
          <a:p>
            <a:r>
              <a:rPr lang="en-US" dirty="0" smtClean="0"/>
              <a:t>In a monolith, the components are executing in-process and communication between them is via either method invocation or function call. The biggest issue in changing a monolith into </a:t>
            </a:r>
            <a:r>
              <a:rPr lang="en-US" dirty="0" err="1" smtClean="0"/>
              <a:t>microservices</a:t>
            </a:r>
            <a:r>
              <a:rPr lang="en-US" dirty="0" smtClean="0"/>
              <a:t> lies in changing the communication pattern. A naive conversion from in-memory method calls to RPC leads to chatty communications which don't perform well. </a:t>
            </a:r>
            <a:r>
              <a:rPr lang="en-US" smtClean="0"/>
              <a:t>Instead you need to replace the fine-grained communication with a coarser -grained approach.</a:t>
            </a:r>
          </a:p>
          <a:p>
            <a:endParaRPr lang="de-DE"/>
          </a:p>
        </p:txBody>
      </p:sp>
      <p:sp>
        <p:nvSpPr>
          <p:cNvPr id="4" name="Foliennummernplatzhalter 3"/>
          <p:cNvSpPr>
            <a:spLocks noGrp="1"/>
          </p:cNvSpPr>
          <p:nvPr>
            <p:ph type="sldNum" sz="quarter" idx="10"/>
          </p:nvPr>
        </p:nvSpPr>
        <p:spPr/>
        <p:txBody>
          <a:bodyPr/>
          <a:lstStyle/>
          <a:p>
            <a:fld id="{9F603D2C-3705-4386-BE9E-A54C115F9CB5}" type="slidenum">
              <a:rPr lang="de-DE" smtClean="0"/>
              <a:t>39</a:t>
            </a:fld>
            <a:endParaRPr lang="de-DE"/>
          </a:p>
        </p:txBody>
      </p:sp>
    </p:spTree>
    <p:extLst>
      <p:ext uri="{BB962C8B-B14F-4D97-AF65-F5344CB8AC3E}">
        <p14:creationId xmlns:p14="http://schemas.microsoft.com/office/powerpoint/2010/main" val="31941382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a:t>
            </a:r>
            <a:r>
              <a:rPr lang="en-US" dirty="0" err="1" smtClean="0"/>
              <a:t>Wenn</a:t>
            </a:r>
            <a:r>
              <a:rPr lang="en-US" dirty="0" smtClean="0"/>
              <a:t> Du </a:t>
            </a:r>
            <a:r>
              <a:rPr lang="en-US" dirty="0" err="1" smtClean="0"/>
              <a:t>bei</a:t>
            </a:r>
            <a:r>
              <a:rPr lang="en-US" dirty="0" smtClean="0"/>
              <a:t> </a:t>
            </a:r>
            <a:r>
              <a:rPr lang="en-US" dirty="0" err="1" smtClean="0"/>
              <a:t>Deinen</a:t>
            </a:r>
            <a:r>
              <a:rPr lang="en-US" dirty="0" smtClean="0"/>
              <a:t> </a:t>
            </a:r>
            <a:r>
              <a:rPr lang="en-US" dirty="0" err="1" smtClean="0"/>
              <a:t>ersten</a:t>
            </a:r>
            <a:r>
              <a:rPr lang="en-US" dirty="0" smtClean="0"/>
              <a:t> </a:t>
            </a:r>
            <a:r>
              <a:rPr lang="en-US" dirty="0" err="1" smtClean="0"/>
              <a:t>Microservices</a:t>
            </a:r>
            <a:r>
              <a:rPr lang="en-US" dirty="0" smtClean="0"/>
              <a:t> </a:t>
            </a:r>
            <a:r>
              <a:rPr lang="en-US" dirty="0" err="1" smtClean="0"/>
              <a:t>diese</a:t>
            </a:r>
            <a:r>
              <a:rPr lang="en-US" dirty="0" smtClean="0"/>
              <a:t> </a:t>
            </a:r>
            <a:r>
              <a:rPr lang="en-US" dirty="0" err="1" smtClean="0"/>
              <a:t>immer</a:t>
            </a:r>
            <a:r>
              <a:rPr lang="en-US" dirty="0" smtClean="0"/>
              <a:t> </a:t>
            </a:r>
            <a:r>
              <a:rPr lang="en-US" dirty="0" err="1" smtClean="0"/>
              <a:t>zusammen</a:t>
            </a:r>
            <a:r>
              <a:rPr lang="en-US" dirty="0" smtClean="0"/>
              <a:t> </a:t>
            </a:r>
            <a:r>
              <a:rPr lang="en-US" dirty="0" err="1" smtClean="0"/>
              <a:t>deployen</a:t>
            </a:r>
            <a:r>
              <a:rPr lang="en-US" dirty="0" smtClean="0"/>
              <a:t> must, </a:t>
            </a:r>
            <a:r>
              <a:rPr lang="en-US" dirty="0" err="1" smtClean="0"/>
              <a:t>dann</a:t>
            </a:r>
            <a:r>
              <a:rPr lang="en-US" dirty="0" smtClean="0"/>
              <a:t> </a:t>
            </a:r>
            <a:r>
              <a:rPr lang="en-US" dirty="0" err="1" smtClean="0"/>
              <a:t>stoppe</a:t>
            </a:r>
            <a:r>
              <a:rPr lang="en-US" dirty="0" smtClean="0"/>
              <a:t> </a:t>
            </a:r>
            <a:r>
              <a:rPr lang="en-US" dirty="0" err="1" smtClean="0"/>
              <a:t>Deine</a:t>
            </a:r>
            <a:r>
              <a:rPr lang="en-US" dirty="0" smtClean="0"/>
              <a:t> </a:t>
            </a:r>
            <a:r>
              <a:rPr lang="en-US" dirty="0" err="1" smtClean="0"/>
              <a:t>Microservice</a:t>
            </a:r>
            <a:r>
              <a:rPr lang="en-US" dirty="0" smtClean="0"/>
              <a:t> </a:t>
            </a:r>
            <a:r>
              <a:rPr lang="en-US" dirty="0" err="1" smtClean="0"/>
              <a:t>Anstrengungen</a:t>
            </a:r>
            <a:r>
              <a:rPr lang="en-US" dirty="0" smtClean="0"/>
              <a:t> und fixe </a:t>
            </a:r>
            <a:r>
              <a:rPr lang="en-US" dirty="0" err="1" smtClean="0"/>
              <a:t>zuerst</a:t>
            </a:r>
            <a:r>
              <a:rPr lang="en-US" dirty="0" smtClean="0"/>
              <a:t> das Problem, bevor</a:t>
            </a:r>
            <a:r>
              <a:rPr lang="en-US" baseline="0" dirty="0" smtClean="0"/>
              <a:t> </a:t>
            </a:r>
            <a:r>
              <a:rPr lang="en-US" baseline="0" dirty="0" err="1" smtClean="0"/>
              <a:t>es</a:t>
            </a:r>
            <a:r>
              <a:rPr lang="en-US" baseline="0" dirty="0" smtClean="0"/>
              <a:t> </a:t>
            </a:r>
            <a:r>
              <a:rPr lang="en-US" baseline="0" dirty="0" err="1" smtClean="0"/>
              <a:t>bei</a:t>
            </a:r>
            <a:r>
              <a:rPr lang="en-US" baseline="0" dirty="0" smtClean="0"/>
              <a:t> </a:t>
            </a:r>
            <a:r>
              <a:rPr lang="en-US" baseline="0" dirty="0" err="1" smtClean="0"/>
              <a:t>noch</a:t>
            </a:r>
            <a:r>
              <a:rPr lang="en-US" baseline="0" dirty="0" smtClean="0"/>
              <a:t> </a:t>
            </a:r>
            <a:r>
              <a:rPr lang="en-US" baseline="0" dirty="0" err="1" smtClean="0"/>
              <a:t>mehr</a:t>
            </a:r>
            <a:r>
              <a:rPr lang="en-US" baseline="0" dirty="0" smtClean="0"/>
              <a:t> </a:t>
            </a:r>
            <a:r>
              <a:rPr lang="en-US" baseline="0" dirty="0" err="1" smtClean="0"/>
              <a:t>Microservices</a:t>
            </a:r>
            <a:r>
              <a:rPr lang="en-US" baseline="0" dirty="0" smtClean="0"/>
              <a:t> Dir </a:t>
            </a:r>
            <a:r>
              <a:rPr lang="en-US" baseline="0" dirty="0" err="1" smtClean="0"/>
              <a:t>über</a:t>
            </a:r>
            <a:r>
              <a:rPr lang="en-US" baseline="0" dirty="0" smtClean="0"/>
              <a:t> den Kopf </a:t>
            </a:r>
            <a:r>
              <a:rPr lang="en-US" baseline="0" dirty="0" err="1" smtClean="0"/>
              <a:t>wächst</a:t>
            </a:r>
            <a:r>
              <a:rPr lang="en-US" baseline="0" dirty="0" smtClean="0"/>
              <a:t>.”</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41</a:t>
            </a:fld>
            <a:endParaRPr lang="de-DE"/>
          </a:p>
        </p:txBody>
      </p:sp>
    </p:spTree>
    <p:extLst>
      <p:ext uri="{BB962C8B-B14F-4D97-AF65-F5344CB8AC3E}">
        <p14:creationId xmlns:p14="http://schemas.microsoft.com/office/powerpoint/2010/main" val="3011982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err="1" smtClean="0"/>
              <a:t>Ein</a:t>
            </a:r>
            <a:r>
              <a:rPr lang="en-US" baseline="0" dirty="0" smtClean="0"/>
              <a:t> </a:t>
            </a:r>
            <a:r>
              <a:rPr lang="en-US" baseline="0" dirty="0" err="1" smtClean="0"/>
              <a:t>Microservice</a:t>
            </a:r>
            <a:r>
              <a:rPr lang="en-US" baseline="0" dirty="0" smtClean="0"/>
              <a:t> </a:t>
            </a:r>
            <a:r>
              <a:rPr lang="en-US" baseline="0" dirty="0" err="1" smtClean="0"/>
              <a:t>stellt</a:t>
            </a:r>
            <a:r>
              <a:rPr lang="en-US" baseline="0" dirty="0" smtClean="0"/>
              <a:t> </a:t>
            </a:r>
            <a:r>
              <a:rPr lang="en-US" baseline="0" dirty="0" err="1" smtClean="0"/>
              <a:t>einen</a:t>
            </a:r>
            <a:r>
              <a:rPr lang="en-US" baseline="0" dirty="0" smtClean="0"/>
              <a:t> Contract </a:t>
            </a:r>
            <a:r>
              <a:rPr lang="en-US" baseline="0" dirty="0" err="1" smtClean="0"/>
              <a:t>bereit</a:t>
            </a:r>
            <a:r>
              <a:rPr lang="en-US" baseline="0" dirty="0" smtClean="0"/>
              <a:t> und </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43</a:t>
            </a:fld>
            <a:endParaRPr lang="de-DE"/>
          </a:p>
        </p:txBody>
      </p:sp>
    </p:spTree>
    <p:extLst>
      <p:ext uri="{BB962C8B-B14F-4D97-AF65-F5344CB8AC3E}">
        <p14:creationId xmlns:p14="http://schemas.microsoft.com/office/powerpoint/2010/main" val="2135414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46</a:t>
            </a:fld>
            <a:endParaRPr lang="de-DE"/>
          </a:p>
        </p:txBody>
      </p:sp>
    </p:spTree>
    <p:extLst>
      <p:ext uri="{BB962C8B-B14F-4D97-AF65-F5344CB8AC3E}">
        <p14:creationId xmlns:p14="http://schemas.microsoft.com/office/powerpoint/2010/main" val="19723844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51</a:t>
            </a:fld>
            <a:endParaRPr lang="de-DE"/>
          </a:p>
        </p:txBody>
      </p:sp>
    </p:spTree>
    <p:extLst>
      <p:ext uri="{BB962C8B-B14F-4D97-AF65-F5344CB8AC3E}">
        <p14:creationId xmlns:p14="http://schemas.microsoft.com/office/powerpoint/2010/main" val="7368940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Die Service Fabric </a:t>
            </a:r>
            <a:r>
              <a:rPr lang="en-US" dirty="0" err="1" smtClean="0"/>
              <a:t>ist</a:t>
            </a:r>
            <a:r>
              <a:rPr lang="en-US" dirty="0" smtClean="0"/>
              <a:t> </a:t>
            </a:r>
            <a:r>
              <a:rPr lang="en-US" dirty="0" err="1" smtClean="0"/>
              <a:t>eine</a:t>
            </a:r>
            <a:r>
              <a:rPr lang="en-US" dirty="0" smtClean="0"/>
              <a:t> Middleware,</a:t>
            </a:r>
            <a:r>
              <a:rPr lang="en-US" baseline="0" dirty="0" smtClean="0"/>
              <a:t> </a:t>
            </a:r>
            <a:r>
              <a:rPr lang="en-US" baseline="0" dirty="0" err="1" smtClean="0"/>
              <a:t>welche</a:t>
            </a:r>
            <a:r>
              <a:rPr lang="en-US" baseline="0" dirty="0" smtClean="0"/>
              <a:t> auf </a:t>
            </a:r>
            <a:r>
              <a:rPr lang="en-US" baseline="0" dirty="0" err="1" smtClean="0"/>
              <a:t>unterschiedlichen</a:t>
            </a:r>
            <a:r>
              <a:rPr lang="en-US" baseline="0" dirty="0" smtClean="0"/>
              <a:t> </a:t>
            </a:r>
            <a:r>
              <a:rPr lang="en-US" baseline="0" dirty="0" err="1" smtClean="0"/>
              <a:t>Umgebungen</a:t>
            </a:r>
            <a:r>
              <a:rPr lang="en-US" baseline="0" dirty="0" smtClean="0"/>
              <a:t> </a:t>
            </a:r>
            <a:r>
              <a:rPr lang="en-US" baseline="0" dirty="0" err="1" smtClean="0"/>
              <a:t>bereitgestellt</a:t>
            </a:r>
            <a:r>
              <a:rPr lang="en-US" baseline="0" dirty="0" smtClean="0"/>
              <a:t> </a:t>
            </a:r>
            <a:r>
              <a:rPr lang="en-US" baseline="0" dirty="0" err="1" smtClean="0"/>
              <a:t>wird</a:t>
            </a:r>
            <a:r>
              <a:rPr lang="en-US" baseline="0" dirty="0" smtClean="0"/>
              <a:t> und </a:t>
            </a:r>
            <a:r>
              <a:rPr lang="en-US" baseline="0" dirty="0" err="1" smtClean="0"/>
              <a:t>auch</a:t>
            </a:r>
            <a:r>
              <a:rPr lang="en-US" baseline="0" dirty="0" smtClean="0"/>
              <a:t> local auf </a:t>
            </a:r>
            <a:r>
              <a:rPr lang="en-US" baseline="0" dirty="0" err="1" smtClean="0"/>
              <a:t>dem</a:t>
            </a:r>
            <a:r>
              <a:rPr lang="en-US" baseline="0" dirty="0" smtClean="0"/>
              <a:t> </a:t>
            </a:r>
            <a:r>
              <a:rPr lang="en-US" baseline="0" dirty="0" err="1" smtClean="0"/>
              <a:t>eigenen</a:t>
            </a:r>
            <a:r>
              <a:rPr lang="en-US" baseline="0" dirty="0" smtClean="0"/>
              <a:t> </a:t>
            </a:r>
            <a:r>
              <a:rPr lang="en-US" baseline="0" dirty="0" err="1" smtClean="0"/>
              <a:t>Rechner</a:t>
            </a:r>
            <a:r>
              <a:rPr lang="en-US" baseline="0" dirty="0" smtClean="0"/>
              <a:t> </a:t>
            </a:r>
            <a:r>
              <a:rPr lang="en-US" baseline="0" dirty="0" err="1" smtClean="0"/>
              <a:t>läuft</a:t>
            </a:r>
            <a:r>
              <a:rPr lang="en-US" baseline="0" dirty="0" smtClean="0"/>
              <a:t>.</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54</a:t>
            </a:fld>
            <a:endParaRPr lang="de-DE"/>
          </a:p>
        </p:txBody>
      </p:sp>
    </p:spTree>
    <p:extLst>
      <p:ext uri="{BB962C8B-B14F-4D97-AF65-F5344CB8AC3E}">
        <p14:creationId xmlns:p14="http://schemas.microsoft.com/office/powerpoint/2010/main" val="3915785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Die Lange </a:t>
            </a:r>
            <a:r>
              <a:rPr lang="en-US" dirty="0" err="1" smtClean="0"/>
              <a:t>Erklärung</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55</a:t>
            </a:fld>
            <a:endParaRPr lang="de-DE"/>
          </a:p>
        </p:txBody>
      </p:sp>
    </p:spTree>
    <p:extLst>
      <p:ext uri="{BB962C8B-B14F-4D97-AF65-F5344CB8AC3E}">
        <p14:creationId xmlns:p14="http://schemas.microsoft.com/office/powerpoint/2010/main" val="9818786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smtClean="0"/>
              <a:t>Hochverfügbare Dienste</a:t>
            </a:r>
            <a:r>
              <a:rPr lang="de-DE" dirty="0" smtClean="0"/>
              <a:t>: Service </a:t>
            </a:r>
            <a:r>
              <a:rPr lang="de-DE" dirty="0" err="1" smtClean="0"/>
              <a:t>Fabric</a:t>
            </a:r>
            <a:r>
              <a:rPr lang="de-DE" dirty="0" smtClean="0"/>
              <a:t>-Dienste bieten ein sehr schnelles Failover. Mit Service </a:t>
            </a:r>
            <a:r>
              <a:rPr lang="de-DE" dirty="0" err="1" smtClean="0"/>
              <a:t>Fabric</a:t>
            </a:r>
            <a:r>
              <a:rPr lang="de-DE" dirty="0" smtClean="0"/>
              <a:t> können Sie mehrere sekundäre Dienstreplikate erstellen. Wenn ein Knoten, Prozess oder individueller Dienst aufgrund eines hardwarebedingten oder anderen Fehlers ausfällt, wird eines der sekundären Replikate umgehend zu einem primären Replikat – mit vernachlässigbarer Dienstunterbrechung für die Kunden. </a:t>
            </a:r>
          </a:p>
          <a:p>
            <a:r>
              <a:rPr lang="de-DE" b="1" dirty="0" smtClean="0"/>
              <a:t>Skalierbare Dienste</a:t>
            </a:r>
            <a:r>
              <a:rPr lang="de-DE" dirty="0" smtClean="0"/>
              <a:t>: Einzelne Dienste können partitioniert werden, sodass der Zustand im Cluster horizontal hochskaliert werden kann. Darüber hinaus können einzelne Dienste im Handumdrehen erstellt und entfernt werden. Dienste können je nach Ressourcenanforderungen schnell und einfach horizontal von einigen wenigen Instanzen auf einigen wenigen Knoten zu Tausenden Instanzen auf vielen Knoten hochskaliert und umgehend wieder herunterskaliert werden. Mithilfe von Service </a:t>
            </a:r>
            <a:r>
              <a:rPr lang="de-DE" dirty="0" err="1" smtClean="0"/>
              <a:t>Fabric</a:t>
            </a:r>
            <a:r>
              <a:rPr lang="de-DE" dirty="0" smtClean="0"/>
              <a:t> können Sie diese Dienste erstellen und deren gesamten Lebenszyklus verwalten.</a:t>
            </a:r>
          </a:p>
          <a:p>
            <a:r>
              <a:rPr lang="de-DE" b="1" dirty="0" smtClean="0"/>
              <a:t>Berechnung nicht statischer Daten</a:t>
            </a:r>
            <a:r>
              <a:rPr lang="de-DE" dirty="0" smtClean="0"/>
              <a:t>: Mit Service </a:t>
            </a:r>
            <a:r>
              <a:rPr lang="de-DE" dirty="0" err="1" smtClean="0"/>
              <a:t>Fabric</a:t>
            </a:r>
            <a:r>
              <a:rPr lang="de-DE" dirty="0" smtClean="0"/>
              <a:t> können Sie zustandsbehaftete Anwendungen mit einer Vielzahl von Daten, Ein- und Ausgaben und hohem Rechenaufwand erstellen. Service </a:t>
            </a:r>
            <a:r>
              <a:rPr lang="de-DE" dirty="0" err="1" smtClean="0"/>
              <a:t>Fabric</a:t>
            </a:r>
            <a:r>
              <a:rPr lang="de-DE" dirty="0" smtClean="0"/>
              <a:t> ermöglicht die Zusammenlegung von Verarbeitung (Berechnung) und Daten in Clientanwendungen. Wenn Ihre Anwendung auf Daten zugreifen muss, ist heutzutage in der Regel mit einer Netzwerklatenz zu rechnen, die auf die Verwendung eines externen Datencache oder einer Speicherebene zurückzuführen ist. Mit zustandsbehafteten Service </a:t>
            </a:r>
            <a:r>
              <a:rPr lang="de-DE" dirty="0" err="1" smtClean="0"/>
              <a:t>Fabric</a:t>
            </a:r>
            <a:r>
              <a:rPr lang="de-DE" dirty="0" smtClean="0"/>
              <a:t>-Diensten lässt sich diese Latenz beseitigen, was eine höhere Leistung bei Lese- und Schreibvorgängen ermöglicht. Ein Beispiel: Angenommen, Ihre Anwendung unterbreitet Kunden nahezu in Echtzeit Vorschläge. Bei den Anforderungen muss eine </a:t>
            </a:r>
            <a:r>
              <a:rPr lang="de-DE" dirty="0" err="1" smtClean="0"/>
              <a:t>Roundtrip</a:t>
            </a:r>
            <a:r>
              <a:rPr lang="de-DE" dirty="0" smtClean="0"/>
              <a:t>-Zeit von unter 100 </a:t>
            </a:r>
            <a:r>
              <a:rPr lang="de-DE" dirty="0" err="1" smtClean="0"/>
              <a:t>ms</a:t>
            </a:r>
            <a:r>
              <a:rPr lang="de-DE" dirty="0" smtClean="0"/>
              <a:t> erreicht werden. Im Gegensatz zum standardmäßigen Implementierungsmodell, bei dem die benötigten Daten aus einem Remotespeicher abgerufen werden müssen, bieten die Latenz- und Leistungsmerkmale von Service </a:t>
            </a:r>
            <a:r>
              <a:rPr lang="de-DE" dirty="0" err="1" smtClean="0"/>
              <a:t>Fabric</a:t>
            </a:r>
            <a:r>
              <a:rPr lang="de-DE" dirty="0" smtClean="0"/>
              <a:t>-Diensten (bei denen die Berechnung der Vorschlagsauswahl mit den Daten und Regeln zusammengelegt wird) den Benutzern eine schnell reagierende Umgebung.</a:t>
            </a:r>
          </a:p>
          <a:p>
            <a:r>
              <a:rPr lang="de-DE" b="1" dirty="0" smtClean="0"/>
              <a:t>Sitzungsbasierte interaktive Anwendungen</a:t>
            </a:r>
            <a:r>
              <a:rPr lang="de-DE" dirty="0" smtClean="0"/>
              <a:t>: Service </a:t>
            </a:r>
            <a:r>
              <a:rPr lang="de-DE" dirty="0" err="1" smtClean="0"/>
              <a:t>Fabric</a:t>
            </a:r>
            <a:r>
              <a:rPr lang="de-DE" dirty="0" smtClean="0"/>
              <a:t> ist sehr nützlich, wenn Ihre Anwendungen, z. B. Onlinespiele oder Instant Messaging, Lese- und Schreibvorgänge mit geringer Latenz erfordern. Mit Service </a:t>
            </a:r>
            <a:r>
              <a:rPr lang="de-DE" dirty="0" err="1" smtClean="0"/>
              <a:t>Fabric</a:t>
            </a:r>
            <a:r>
              <a:rPr lang="de-DE" dirty="0" smtClean="0"/>
              <a:t> können Sie diese interaktiven, zustandsbehafteten Anwendungen ohne einen separaten Speicher oder Cache erstellen, der bei zustandslosen Apps erforderlich wäre (und zu einer höheren Latenz sowie zu potenziellen Konsistenzproblemen führt).</a:t>
            </a:r>
          </a:p>
          <a:p>
            <a:r>
              <a:rPr lang="de-DE" b="1" dirty="0" smtClean="0"/>
              <a:t>Verteilte </a:t>
            </a:r>
            <a:r>
              <a:rPr lang="de-DE" b="1" dirty="0" err="1" smtClean="0"/>
              <a:t>Graphverarbeitung</a:t>
            </a:r>
            <a:r>
              <a:rPr lang="de-DE" dirty="0" smtClean="0"/>
              <a:t>: Durch den Ausbau sozialer Netzwerke ist der Bedarf, umfangreiche Graphen parallel zu analysieren, deutlich gestiegen. Die schnelle Skalierung und parallele Ladevorgänge machen Service </a:t>
            </a:r>
            <a:r>
              <a:rPr lang="de-DE" dirty="0" err="1" smtClean="0"/>
              <a:t>Fabric</a:t>
            </a:r>
            <a:r>
              <a:rPr lang="de-DE" dirty="0" smtClean="0"/>
              <a:t> zu einer idealen Plattform für die Verarbeitung umfangreicher Graphen. Mit Service </a:t>
            </a:r>
            <a:r>
              <a:rPr lang="de-DE" dirty="0" err="1" smtClean="0"/>
              <a:t>Fabric</a:t>
            </a:r>
            <a:r>
              <a:rPr lang="de-DE" dirty="0" smtClean="0"/>
              <a:t> können Sie hoch skalierbare Dienste für Gruppen erstellen, z. B. für soziale Netzwerke, Business </a:t>
            </a:r>
            <a:r>
              <a:rPr lang="de-DE" dirty="0" err="1" smtClean="0"/>
              <a:t>Intelligence</a:t>
            </a:r>
            <a:r>
              <a:rPr lang="de-DE" dirty="0" smtClean="0"/>
              <a:t> und wissenschaftliche Forschung.</a:t>
            </a:r>
          </a:p>
          <a:p>
            <a:r>
              <a:rPr lang="de-DE" b="1" dirty="0" smtClean="0"/>
              <a:t>Datenanalyse und Workflows</a:t>
            </a:r>
            <a:r>
              <a:rPr lang="de-DE" dirty="0" smtClean="0"/>
              <a:t>: Die schnellen Lese- und Schreibvorgänge von Service </a:t>
            </a:r>
            <a:r>
              <a:rPr lang="de-DE" dirty="0" err="1" smtClean="0"/>
              <a:t>Fabric</a:t>
            </a:r>
            <a:r>
              <a:rPr lang="de-DE" dirty="0" smtClean="0"/>
              <a:t> machen Anwendungen möglich, mit denen Ereignisse oder Datenströme zuverlässig verarbeitet werden müssen. Service </a:t>
            </a:r>
            <a:r>
              <a:rPr lang="de-DE" dirty="0" err="1" smtClean="0"/>
              <a:t>Fabric</a:t>
            </a:r>
            <a:r>
              <a:rPr lang="de-DE" dirty="0" smtClean="0"/>
              <a:t> ermöglicht auch Anwendungen, die eine Verarbeitungspipeline beschreiben, bei der Ergebnisse zuverlässig sein müssen und dann ohne Datenverlust in die nächste Verarbeitungsphase weitergeleitet werden müssen, z. B. Transaktions- und Finanzsysteme, bei denen Datenkonsistenz und Berechnungsgewährleistung von größter Wichtigkeit sind.</a:t>
            </a:r>
          </a:p>
          <a:p>
            <a:endParaRPr lang="de-DE" dirty="0" smtClean="0"/>
          </a:p>
          <a:p>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56</a:t>
            </a:fld>
            <a:endParaRPr lang="de-DE"/>
          </a:p>
        </p:txBody>
      </p:sp>
    </p:spTree>
    <p:extLst>
      <p:ext uri="{BB962C8B-B14F-4D97-AF65-F5344CB8AC3E}">
        <p14:creationId xmlns:p14="http://schemas.microsoft.com/office/powerpoint/2010/main" val="33576465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err="1" smtClean="0"/>
              <a:t>Bei</a:t>
            </a:r>
            <a:r>
              <a:rPr lang="en-US" dirty="0" smtClean="0"/>
              <a:t> </a:t>
            </a:r>
            <a:r>
              <a:rPr lang="en-US" dirty="0" err="1" smtClean="0"/>
              <a:t>uns</a:t>
            </a:r>
            <a:r>
              <a:rPr lang="en-US" dirty="0" smtClean="0"/>
              <a:t> </a:t>
            </a:r>
            <a:r>
              <a:rPr lang="en-US" dirty="0" err="1" smtClean="0"/>
              <a:t>ist</a:t>
            </a:r>
            <a:r>
              <a:rPr lang="en-US" dirty="0" smtClean="0"/>
              <a:t> das </a:t>
            </a:r>
            <a:r>
              <a:rPr lang="en-US" dirty="0" err="1" smtClean="0"/>
              <a:t>z.B</a:t>
            </a:r>
            <a:r>
              <a:rPr lang="en-US" dirty="0" smtClean="0"/>
              <a:t>. </a:t>
            </a:r>
            <a:r>
              <a:rPr lang="en-US" dirty="0" err="1" smtClean="0"/>
              <a:t>alles</a:t>
            </a:r>
            <a:r>
              <a:rPr lang="en-US" dirty="0" smtClean="0"/>
              <a:t> </a:t>
            </a:r>
            <a:r>
              <a:rPr lang="en-US" dirty="0" err="1" smtClean="0"/>
              <a:t>historisch</a:t>
            </a:r>
            <a:r>
              <a:rPr lang="en-US" dirty="0" smtClean="0"/>
              <a:t> </a:t>
            </a:r>
            <a:r>
              <a:rPr lang="en-US" dirty="0" err="1" smtClean="0"/>
              <a:t>gewachsen</a:t>
            </a:r>
            <a:r>
              <a:rPr lang="en-US" baseline="0" dirty="0" smtClean="0"/>
              <a:t> und </a:t>
            </a:r>
            <a:r>
              <a:rPr lang="en-US" baseline="0" dirty="0" err="1" smtClean="0"/>
              <a:t>wir</a:t>
            </a:r>
            <a:r>
              <a:rPr lang="en-US" baseline="0" dirty="0" smtClean="0"/>
              <a:t> </a:t>
            </a:r>
            <a:r>
              <a:rPr lang="en-US" baseline="0" dirty="0" err="1" smtClean="0"/>
              <a:t>sollten</a:t>
            </a:r>
            <a:r>
              <a:rPr lang="en-US" baseline="0" dirty="0" smtClean="0"/>
              <a:t> </a:t>
            </a:r>
            <a:r>
              <a:rPr lang="en-US" baseline="0" dirty="0" err="1" smtClean="0"/>
              <a:t>immer</a:t>
            </a:r>
            <a:r>
              <a:rPr lang="en-US" baseline="0" dirty="0" smtClean="0"/>
              <a:t> </a:t>
            </a:r>
            <a:r>
              <a:rPr lang="en-US" baseline="0" dirty="0" err="1" smtClean="0"/>
              <a:t>nur</a:t>
            </a:r>
            <a:r>
              <a:rPr lang="en-US" baseline="0" dirty="0" smtClean="0"/>
              <a:t> Machen, </a:t>
            </a:r>
            <a:r>
              <a:rPr lang="en-US" baseline="0" dirty="0" err="1" smtClean="0"/>
              <a:t>aber</a:t>
            </a:r>
            <a:r>
              <a:rPr lang="en-US" baseline="0" dirty="0" smtClean="0"/>
              <a:t> </a:t>
            </a:r>
            <a:r>
              <a:rPr lang="en-US" baseline="0" dirty="0" err="1" smtClean="0"/>
              <a:t>davon</a:t>
            </a:r>
            <a:r>
              <a:rPr lang="en-US" baseline="0" dirty="0" smtClean="0"/>
              <a:t> </a:t>
            </a:r>
            <a:r>
              <a:rPr lang="en-US" baseline="0" dirty="0" err="1" smtClean="0"/>
              <a:t>ausgehen</a:t>
            </a:r>
            <a:r>
              <a:rPr lang="en-US" baseline="0" dirty="0" smtClean="0"/>
              <a:t>, das </a:t>
            </a:r>
            <a:r>
              <a:rPr lang="en-US" baseline="0" dirty="0" err="1" smtClean="0"/>
              <a:t>wir</a:t>
            </a:r>
            <a:r>
              <a:rPr lang="en-US" baseline="0" dirty="0" smtClean="0"/>
              <a:t> </a:t>
            </a:r>
            <a:r>
              <a:rPr lang="en-US" baseline="0" dirty="0" err="1" smtClean="0"/>
              <a:t>sowieso</a:t>
            </a:r>
            <a:r>
              <a:rPr lang="en-US" baseline="0" dirty="0" smtClean="0"/>
              <a:t> </a:t>
            </a:r>
            <a:r>
              <a:rPr lang="en-US" baseline="0" dirty="0" err="1" smtClean="0"/>
              <a:t>abgelöst</a:t>
            </a:r>
            <a:r>
              <a:rPr lang="en-US" baseline="0" dirty="0" smtClean="0"/>
              <a:t> </a:t>
            </a:r>
            <a:r>
              <a:rPr lang="en-US" baseline="0" dirty="0" err="1" smtClean="0"/>
              <a:t>werden</a:t>
            </a:r>
            <a:r>
              <a:rPr lang="en-US" baseline="0" dirty="0" smtClean="0"/>
              <a:t> und das </a:t>
            </a:r>
            <a:r>
              <a:rPr lang="en-US" baseline="0" dirty="0" err="1" smtClean="0"/>
              <a:t>zwar</a:t>
            </a:r>
            <a:r>
              <a:rPr lang="en-US" baseline="0" dirty="0" smtClean="0"/>
              <a:t> </a:t>
            </a:r>
            <a:r>
              <a:rPr lang="en-US" baseline="0" dirty="0" err="1" smtClean="0"/>
              <a:t>schon</a:t>
            </a:r>
            <a:r>
              <a:rPr lang="en-US" baseline="0" dirty="0" smtClean="0"/>
              <a:t> </a:t>
            </a:r>
            <a:r>
              <a:rPr lang="en-US" baseline="0" dirty="0" err="1" smtClean="0"/>
              <a:t>ziemlich</a:t>
            </a:r>
            <a:r>
              <a:rPr lang="en-US" baseline="0" dirty="0" smtClean="0"/>
              <a:t> </a:t>
            </a:r>
            <a:r>
              <a:rPr lang="en-US" baseline="0" dirty="0" err="1" smtClean="0"/>
              <a:t>schnell</a:t>
            </a:r>
            <a:r>
              <a:rPr lang="en-US" baseline="0" dirty="0" smtClean="0"/>
              <a:t>. So </a:t>
            </a:r>
            <a:r>
              <a:rPr lang="en-US" baseline="0" dirty="0" err="1" smtClean="0"/>
              <a:t>haben</a:t>
            </a:r>
            <a:r>
              <a:rPr lang="en-US" baseline="0" dirty="0" smtClean="0"/>
              <a:t> </a:t>
            </a:r>
            <a:r>
              <a:rPr lang="en-US" baseline="0" dirty="0" err="1" smtClean="0"/>
              <a:t>wir</a:t>
            </a:r>
            <a:r>
              <a:rPr lang="en-US" baseline="0" dirty="0" smtClean="0"/>
              <a:t> </a:t>
            </a:r>
            <a:r>
              <a:rPr lang="en-US" baseline="0" dirty="0" err="1" smtClean="0"/>
              <a:t>keine</a:t>
            </a:r>
            <a:r>
              <a:rPr lang="en-US" baseline="0" dirty="0" smtClean="0"/>
              <a:t> </a:t>
            </a:r>
            <a:r>
              <a:rPr lang="en-US" baseline="0" dirty="0" err="1" smtClean="0"/>
              <a:t>große</a:t>
            </a:r>
            <a:r>
              <a:rPr lang="en-US" baseline="0" dirty="0" smtClean="0"/>
              <a:t> </a:t>
            </a:r>
            <a:r>
              <a:rPr lang="en-US" baseline="0" dirty="0" err="1" smtClean="0"/>
              <a:t>Zeit</a:t>
            </a:r>
            <a:r>
              <a:rPr lang="en-US" baseline="0" dirty="0" smtClean="0"/>
              <a:t> für </a:t>
            </a:r>
            <a:r>
              <a:rPr lang="en-US" baseline="0" dirty="0" err="1" smtClean="0"/>
              <a:t>Architektur</a:t>
            </a:r>
            <a:r>
              <a:rPr lang="en-US" baseline="0" dirty="0" smtClean="0"/>
              <a:t> und </a:t>
            </a:r>
            <a:r>
              <a:rPr lang="en-US" baseline="0" dirty="0" err="1" smtClean="0"/>
              <a:t>deren</a:t>
            </a:r>
            <a:r>
              <a:rPr lang="en-US" baseline="0" dirty="0" smtClean="0"/>
              <a:t> </a:t>
            </a:r>
            <a:r>
              <a:rPr lang="en-US" baseline="0" dirty="0" err="1" smtClean="0"/>
              <a:t>Anforderungen</a:t>
            </a:r>
            <a:r>
              <a:rPr lang="en-US" baseline="0" dirty="0" smtClean="0"/>
              <a:t> </a:t>
            </a:r>
            <a:r>
              <a:rPr lang="en-US" baseline="0" dirty="0" err="1" smtClean="0"/>
              <a:t>bekommen</a:t>
            </a:r>
            <a:r>
              <a:rPr lang="en-US" baseline="0" dirty="0" smtClean="0"/>
              <a:t>, </a:t>
            </a:r>
            <a:r>
              <a:rPr lang="en-US" baseline="0" dirty="0" err="1" smtClean="0"/>
              <a:t>welche</a:t>
            </a:r>
            <a:r>
              <a:rPr lang="en-US" baseline="0" dirty="0" smtClean="0"/>
              <a:t> </a:t>
            </a:r>
            <a:r>
              <a:rPr lang="en-US" baseline="0" dirty="0" err="1" smtClean="0"/>
              <a:t>mit</a:t>
            </a:r>
            <a:r>
              <a:rPr lang="en-US" baseline="0" dirty="0" smtClean="0"/>
              <a:t> den Business </a:t>
            </a:r>
            <a:r>
              <a:rPr lang="en-US" baseline="0" dirty="0" err="1" smtClean="0"/>
              <a:t>Zielen</a:t>
            </a:r>
            <a:r>
              <a:rPr lang="en-US" baseline="0" dirty="0" smtClean="0"/>
              <a:t> und der Roadmap in </a:t>
            </a:r>
            <a:r>
              <a:rPr lang="en-US" baseline="0" dirty="0" err="1" smtClean="0"/>
              <a:t>einklang</a:t>
            </a:r>
            <a:r>
              <a:rPr lang="en-US" baseline="0" dirty="0" smtClean="0"/>
              <a:t> </a:t>
            </a:r>
            <a:r>
              <a:rPr lang="en-US" baseline="0" dirty="0" err="1" smtClean="0"/>
              <a:t>gebracht</a:t>
            </a:r>
            <a:r>
              <a:rPr lang="en-US" baseline="0" dirty="0" smtClean="0"/>
              <a:t> </a:t>
            </a:r>
            <a:r>
              <a:rPr lang="en-US" baseline="0" dirty="0" err="1" smtClean="0"/>
              <a:t>werden</a:t>
            </a:r>
            <a:r>
              <a:rPr lang="en-US" baseline="0" dirty="0" smtClean="0"/>
              <a:t> </a:t>
            </a:r>
            <a:r>
              <a:rPr lang="en-US" baseline="0" dirty="0" err="1" smtClean="0"/>
              <a:t>musste</a:t>
            </a:r>
            <a:r>
              <a:rPr lang="en-US" baseline="0" dirty="0" smtClean="0"/>
              <a:t>.</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6</a:t>
            </a:fld>
            <a:endParaRPr lang="de-DE"/>
          </a:p>
        </p:txBody>
      </p:sp>
    </p:spTree>
    <p:extLst>
      <p:ext uri="{BB962C8B-B14F-4D97-AF65-F5344CB8AC3E}">
        <p14:creationId xmlns:p14="http://schemas.microsoft.com/office/powerpoint/2010/main" val="10341506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Service Fabric </a:t>
            </a:r>
            <a:r>
              <a:rPr lang="en-US" dirty="0" err="1" smtClean="0"/>
              <a:t>unterstützt</a:t>
            </a:r>
            <a:r>
              <a:rPr lang="en-US" dirty="0" smtClean="0"/>
              <a:t> </a:t>
            </a:r>
            <a:r>
              <a:rPr lang="en-US" dirty="0" err="1" smtClean="0"/>
              <a:t>uns</a:t>
            </a:r>
            <a:r>
              <a:rPr lang="en-US" dirty="0" smtClean="0"/>
              <a:t> </a:t>
            </a:r>
            <a:r>
              <a:rPr lang="en-US" dirty="0" err="1" smtClean="0"/>
              <a:t>bei</a:t>
            </a:r>
            <a:r>
              <a:rPr lang="en-US" dirty="0" smtClean="0"/>
              <a:t> den </a:t>
            </a:r>
            <a:r>
              <a:rPr lang="en-US" dirty="0" err="1" smtClean="0"/>
              <a:t>folgenden</a:t>
            </a:r>
            <a:r>
              <a:rPr lang="en-US" dirty="0" smtClean="0"/>
              <a:t> </a:t>
            </a:r>
            <a:r>
              <a:rPr lang="en-US" dirty="0" err="1" smtClean="0"/>
              <a:t>Punkten</a:t>
            </a:r>
            <a:r>
              <a:rPr lang="en-US" dirty="0" smtClean="0"/>
              <a:t>.</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58</a:t>
            </a:fld>
            <a:endParaRPr lang="de-DE"/>
          </a:p>
        </p:txBody>
      </p:sp>
    </p:spTree>
    <p:extLst>
      <p:ext uri="{BB962C8B-B14F-4D97-AF65-F5344CB8AC3E}">
        <p14:creationId xmlns:p14="http://schemas.microsoft.com/office/powerpoint/2010/main" val="27818214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effectLst/>
              </a:rPr>
              <a:t>The foundation of Azure Service Fabric is the System Services that provide the underlying support for customer’s applications.  These services include the following:</a:t>
            </a:r>
          </a:p>
          <a:p>
            <a:r>
              <a:rPr lang="en-US" b="1" dirty="0" smtClean="0">
                <a:effectLst/>
              </a:rPr>
              <a:t>Failover manager</a:t>
            </a:r>
            <a:r>
              <a:rPr lang="en-US" dirty="0" smtClean="0">
                <a:effectLst/>
              </a:rPr>
              <a:t> ensures of availability by shifting resources within the cluster including when resources are added or removed.</a:t>
            </a:r>
          </a:p>
          <a:p>
            <a:r>
              <a:rPr lang="en-US" b="1" dirty="0" smtClean="0">
                <a:effectLst/>
              </a:rPr>
              <a:t>Cluster manager</a:t>
            </a:r>
            <a:r>
              <a:rPr lang="en-US" dirty="0" smtClean="0">
                <a:effectLst/>
              </a:rPr>
              <a:t> interacts with Failover manager to ensure application and service constraints are not violated.</a:t>
            </a:r>
          </a:p>
          <a:p>
            <a:r>
              <a:rPr lang="en-US" b="1" dirty="0" smtClean="0">
                <a:effectLst/>
              </a:rPr>
              <a:t>Naming Service</a:t>
            </a:r>
            <a:r>
              <a:rPr lang="en-US" dirty="0" smtClean="0">
                <a:effectLst/>
              </a:rPr>
              <a:t> provides name resolution services to ensure all services within the application are accessible.  Since the workloads are dynamic, client applications are not expected to understand what underlying infrastructure is supporting a particular service.  The Naming Service will facilitate routing between clients and the underlying service.</a:t>
            </a:r>
          </a:p>
          <a:p>
            <a:r>
              <a:rPr lang="en-US" b="1" dirty="0" smtClean="0">
                <a:effectLst/>
              </a:rPr>
              <a:t>File store service </a:t>
            </a:r>
            <a:r>
              <a:rPr lang="en-US" dirty="0" smtClean="0">
                <a:effectLst/>
              </a:rPr>
              <a:t>provides local data and assembly persistence across nodes in the service.</a:t>
            </a:r>
          </a:p>
          <a:p>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60</a:t>
            </a:fld>
            <a:endParaRPr lang="de-DE"/>
          </a:p>
        </p:txBody>
      </p:sp>
    </p:spTree>
    <p:extLst>
      <p:ext uri="{BB962C8B-B14F-4D97-AF65-F5344CB8AC3E}">
        <p14:creationId xmlns:p14="http://schemas.microsoft.com/office/powerpoint/2010/main" val="42306334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28600" indent="-228600">
              <a:buAutoNum type="arabicParenR"/>
            </a:pPr>
            <a:r>
              <a:rPr lang="en-US" baseline="0" dirty="0" err="1" smtClean="0"/>
              <a:t>Bis</a:t>
            </a:r>
            <a:r>
              <a:rPr lang="en-US" baseline="0" dirty="0" smtClean="0"/>
              <a:t> </a:t>
            </a:r>
            <a:r>
              <a:rPr lang="en-US" baseline="0" dirty="0" err="1" smtClean="0"/>
              <a:t>jetzt</a:t>
            </a:r>
            <a:r>
              <a:rPr lang="en-US" baseline="0" dirty="0" smtClean="0"/>
              <a:t> </a:t>
            </a:r>
            <a:r>
              <a:rPr lang="en-US" baseline="0" dirty="0" err="1" smtClean="0"/>
              <a:t>haben</a:t>
            </a:r>
            <a:r>
              <a:rPr lang="en-US" baseline="0" dirty="0" smtClean="0"/>
              <a:t> </a:t>
            </a:r>
            <a:r>
              <a:rPr lang="en-US" baseline="0" dirty="0" err="1" smtClean="0"/>
              <a:t>wir</a:t>
            </a:r>
            <a:r>
              <a:rPr lang="en-US" baseline="0" dirty="0" smtClean="0"/>
              <a:t> </a:t>
            </a:r>
            <a:r>
              <a:rPr lang="en-US" baseline="0" dirty="0" err="1" smtClean="0"/>
              <a:t>Entitäten</a:t>
            </a:r>
            <a:r>
              <a:rPr lang="en-US" baseline="0" dirty="0" smtClean="0"/>
              <a:t> </a:t>
            </a:r>
            <a:r>
              <a:rPr lang="en-US" baseline="0" dirty="0" err="1" smtClean="0"/>
              <a:t>immer</a:t>
            </a:r>
            <a:r>
              <a:rPr lang="en-US" baseline="0" dirty="0" smtClean="0"/>
              <a:t> </a:t>
            </a:r>
            <a:r>
              <a:rPr lang="en-US" baseline="0" dirty="0" err="1" smtClean="0"/>
              <a:t>Materialisiert</a:t>
            </a:r>
            <a:r>
              <a:rPr lang="en-US" baseline="0" dirty="0" smtClean="0"/>
              <a:t>, </a:t>
            </a:r>
            <a:r>
              <a:rPr lang="en-US" baseline="0" dirty="0" err="1" smtClean="0"/>
              <a:t>dessen</a:t>
            </a:r>
            <a:r>
              <a:rPr lang="en-US" baseline="0" dirty="0" smtClean="0"/>
              <a:t> State </a:t>
            </a:r>
            <a:r>
              <a:rPr lang="en-US" baseline="0" dirty="0" err="1" smtClean="0"/>
              <a:t>geändert</a:t>
            </a:r>
            <a:r>
              <a:rPr lang="en-US" baseline="0" dirty="0" smtClean="0"/>
              <a:t> und </a:t>
            </a:r>
            <a:r>
              <a:rPr lang="en-US" baseline="0" dirty="0" err="1" smtClean="0"/>
              <a:t>diese</a:t>
            </a:r>
            <a:r>
              <a:rPr lang="en-US" baseline="0" dirty="0" smtClean="0"/>
              <a:t> </a:t>
            </a:r>
            <a:r>
              <a:rPr lang="en-US" baseline="0" dirty="0" err="1" smtClean="0"/>
              <a:t>wieder</a:t>
            </a:r>
            <a:r>
              <a:rPr lang="en-US" baseline="0" dirty="0" smtClean="0"/>
              <a:t> </a:t>
            </a:r>
            <a:r>
              <a:rPr lang="en-US" baseline="0" dirty="0" err="1" smtClean="0"/>
              <a:t>gespeichert</a:t>
            </a:r>
            <a:r>
              <a:rPr lang="en-US" baseline="0" dirty="0" smtClean="0"/>
              <a:t>. Problem </a:t>
            </a:r>
            <a:r>
              <a:rPr lang="en-US" baseline="0" dirty="0" err="1" smtClean="0"/>
              <a:t>dabei</a:t>
            </a:r>
            <a:r>
              <a:rPr lang="en-US" baseline="0" dirty="0" smtClean="0"/>
              <a:t> </a:t>
            </a:r>
            <a:r>
              <a:rPr lang="en-US" baseline="0" dirty="0" err="1" smtClean="0"/>
              <a:t>ist</a:t>
            </a:r>
            <a:r>
              <a:rPr lang="en-US" baseline="0" dirty="0" smtClean="0"/>
              <a:t>, </a:t>
            </a:r>
            <a:r>
              <a:rPr lang="en-US" baseline="0" dirty="0" err="1" smtClean="0"/>
              <a:t>dass</a:t>
            </a:r>
            <a:r>
              <a:rPr lang="en-US" baseline="0" dirty="0" smtClean="0"/>
              <a:t> </a:t>
            </a:r>
            <a:r>
              <a:rPr lang="en-US" baseline="0" dirty="0" err="1" smtClean="0"/>
              <a:t>eventuell</a:t>
            </a:r>
            <a:r>
              <a:rPr lang="en-US" baseline="0" dirty="0" smtClean="0"/>
              <a:t> </a:t>
            </a:r>
            <a:r>
              <a:rPr lang="en-US" baseline="0" dirty="0" err="1" smtClean="0"/>
              <a:t>zwei</a:t>
            </a:r>
            <a:r>
              <a:rPr lang="en-US" baseline="0" dirty="0" smtClean="0"/>
              <a:t> </a:t>
            </a:r>
            <a:r>
              <a:rPr lang="en-US" baseline="0" dirty="0" err="1" smtClean="0"/>
              <a:t>Bestandteile</a:t>
            </a:r>
            <a:r>
              <a:rPr lang="en-US" baseline="0" dirty="0" smtClean="0"/>
              <a:t> des Systems die </a:t>
            </a:r>
            <a:r>
              <a:rPr lang="en-US" baseline="0" dirty="0" err="1" smtClean="0"/>
              <a:t>selbe</a:t>
            </a:r>
            <a:r>
              <a:rPr lang="en-US" baseline="0" dirty="0" smtClean="0"/>
              <a:t> </a:t>
            </a:r>
            <a:r>
              <a:rPr lang="en-US" baseline="0" dirty="0" err="1" smtClean="0"/>
              <a:t>Entität</a:t>
            </a:r>
            <a:r>
              <a:rPr lang="en-US" baseline="0" dirty="0" smtClean="0"/>
              <a:t> </a:t>
            </a:r>
            <a:r>
              <a:rPr lang="en-US" baseline="0" dirty="0" err="1" smtClean="0"/>
              <a:t>ändern</a:t>
            </a:r>
            <a:r>
              <a:rPr lang="en-US" baseline="0" dirty="0" smtClean="0"/>
              <a:t> </a:t>
            </a:r>
            <a:r>
              <a:rPr lang="en-US" baseline="0" dirty="0" err="1" smtClean="0"/>
              <a:t>eventuell</a:t>
            </a:r>
            <a:r>
              <a:rPr lang="en-US" baseline="0" dirty="0" smtClean="0"/>
              <a:t> die </a:t>
            </a:r>
            <a:r>
              <a:rPr lang="en-US" baseline="0" dirty="0" err="1" smtClean="0"/>
              <a:t>Daten</a:t>
            </a:r>
            <a:r>
              <a:rPr lang="en-US" baseline="0" dirty="0" smtClean="0"/>
              <a:t> des </a:t>
            </a:r>
            <a:r>
              <a:rPr lang="en-US" baseline="0" dirty="0" err="1" smtClean="0"/>
              <a:t>anderen</a:t>
            </a:r>
            <a:r>
              <a:rPr lang="en-US" baseline="0" dirty="0" smtClean="0"/>
              <a:t> </a:t>
            </a:r>
            <a:r>
              <a:rPr lang="en-US" baseline="0" dirty="0" err="1" smtClean="0"/>
              <a:t>überschreiben</a:t>
            </a:r>
            <a:r>
              <a:rPr lang="en-US" baseline="0" dirty="0" smtClean="0"/>
              <a:t>, </a:t>
            </a:r>
            <a:r>
              <a:rPr lang="en-US" baseline="0" dirty="0" err="1" smtClean="0"/>
              <a:t>es</a:t>
            </a:r>
            <a:r>
              <a:rPr lang="en-US" baseline="0" dirty="0" smtClean="0"/>
              <a:t> </a:t>
            </a:r>
            <a:r>
              <a:rPr lang="en-US" baseline="0" dirty="0" err="1" smtClean="0"/>
              <a:t>sei</a:t>
            </a:r>
            <a:r>
              <a:rPr lang="en-US" baseline="0" dirty="0" smtClean="0"/>
              <a:t> den man </a:t>
            </a:r>
            <a:r>
              <a:rPr lang="en-US" baseline="0" dirty="0" err="1" smtClean="0"/>
              <a:t>verwendet</a:t>
            </a:r>
            <a:r>
              <a:rPr lang="en-US" baseline="0" dirty="0" smtClean="0"/>
              <a:t> Logs. In </a:t>
            </a:r>
            <a:r>
              <a:rPr lang="en-US" baseline="0" dirty="0" err="1" smtClean="0"/>
              <a:t>einem</a:t>
            </a:r>
            <a:r>
              <a:rPr lang="en-US" baseline="0" dirty="0" smtClean="0"/>
              <a:t> </a:t>
            </a:r>
            <a:r>
              <a:rPr lang="en-US" baseline="0" dirty="0" err="1" smtClean="0"/>
              <a:t>Prozess</a:t>
            </a:r>
            <a:r>
              <a:rPr lang="en-US" baseline="0" dirty="0" smtClean="0"/>
              <a:t> </a:t>
            </a:r>
            <a:r>
              <a:rPr lang="en-US" baseline="0" dirty="0" err="1" smtClean="0"/>
              <a:t>z.B</a:t>
            </a:r>
            <a:r>
              <a:rPr lang="en-US" baseline="0" dirty="0" smtClean="0"/>
              <a:t>. </a:t>
            </a:r>
            <a:r>
              <a:rPr lang="en-US" baseline="0" dirty="0" err="1" smtClean="0"/>
              <a:t>über</a:t>
            </a:r>
            <a:r>
              <a:rPr lang="en-US" baseline="0" dirty="0" smtClean="0"/>
              <a:t> das log Statement </a:t>
            </a:r>
            <a:r>
              <a:rPr lang="en-US" baseline="0" dirty="0" err="1" smtClean="0"/>
              <a:t>oder</a:t>
            </a:r>
            <a:r>
              <a:rPr lang="en-US" baseline="0" dirty="0" smtClean="0"/>
              <a:t> </a:t>
            </a:r>
            <a:r>
              <a:rPr lang="en-US" baseline="0" dirty="0" err="1" smtClean="0"/>
              <a:t>wenn</a:t>
            </a:r>
            <a:r>
              <a:rPr lang="en-US" baseline="0" dirty="0" smtClean="0"/>
              <a:t> die </a:t>
            </a:r>
            <a:r>
              <a:rPr lang="en-US" baseline="0" dirty="0" err="1" smtClean="0"/>
              <a:t>Bestandteile</a:t>
            </a:r>
            <a:r>
              <a:rPr lang="en-US" baseline="0" dirty="0" smtClean="0"/>
              <a:t>, </a:t>
            </a:r>
            <a:r>
              <a:rPr lang="en-US" baseline="0" dirty="0" err="1" smtClean="0"/>
              <a:t>welche</a:t>
            </a:r>
            <a:r>
              <a:rPr lang="en-US" baseline="0" dirty="0" smtClean="0"/>
              <a:t> die </a:t>
            </a:r>
            <a:r>
              <a:rPr lang="en-US" baseline="0" dirty="0" err="1" smtClean="0"/>
              <a:t>Daten</a:t>
            </a:r>
            <a:r>
              <a:rPr lang="en-US" baseline="0" dirty="0" smtClean="0"/>
              <a:t> der </a:t>
            </a:r>
            <a:r>
              <a:rPr lang="en-US" baseline="0" dirty="0" err="1" smtClean="0"/>
              <a:t>Entität</a:t>
            </a:r>
            <a:r>
              <a:rPr lang="en-US" baseline="0" dirty="0" smtClean="0"/>
              <a:t> </a:t>
            </a:r>
            <a:r>
              <a:rPr lang="en-US" baseline="0" dirty="0" err="1" smtClean="0"/>
              <a:t>verändern</a:t>
            </a:r>
            <a:r>
              <a:rPr lang="en-US" baseline="0" dirty="0" smtClean="0"/>
              <a:t> </a:t>
            </a:r>
            <a:r>
              <a:rPr lang="en-US" baseline="0" dirty="0" err="1" smtClean="0"/>
              <a:t>wollen</a:t>
            </a:r>
            <a:r>
              <a:rPr lang="en-US" baseline="0" dirty="0" smtClean="0"/>
              <a:t> in </a:t>
            </a:r>
            <a:r>
              <a:rPr lang="en-US" baseline="0" dirty="0" err="1" smtClean="0"/>
              <a:t>seperaten</a:t>
            </a:r>
            <a:r>
              <a:rPr lang="en-US" baseline="0" dirty="0" smtClean="0"/>
              <a:t> </a:t>
            </a:r>
            <a:r>
              <a:rPr lang="en-US" baseline="0" dirty="0" err="1" smtClean="0"/>
              <a:t>Prozessen</a:t>
            </a:r>
            <a:r>
              <a:rPr lang="en-US" baseline="0" dirty="0" smtClean="0"/>
              <a:t> auf </a:t>
            </a:r>
            <a:r>
              <a:rPr lang="en-US" baseline="0" dirty="0" err="1" smtClean="0"/>
              <a:t>einer</a:t>
            </a:r>
            <a:r>
              <a:rPr lang="en-US" baseline="0" dirty="0" smtClean="0"/>
              <a:t> </a:t>
            </a:r>
            <a:r>
              <a:rPr lang="en-US" baseline="0" dirty="0" err="1" smtClean="0"/>
              <a:t>Maschine</a:t>
            </a:r>
            <a:r>
              <a:rPr lang="en-US" baseline="0" dirty="0" smtClean="0"/>
              <a:t> </a:t>
            </a:r>
            <a:r>
              <a:rPr lang="en-US" baseline="0" dirty="0" err="1" smtClean="0"/>
              <a:t>liegen</a:t>
            </a:r>
            <a:r>
              <a:rPr lang="en-US" baseline="0" dirty="0" smtClean="0"/>
              <a:t> </a:t>
            </a:r>
            <a:r>
              <a:rPr lang="en-US" baseline="0" dirty="0" err="1" smtClean="0"/>
              <a:t>benutzt</a:t>
            </a:r>
            <a:r>
              <a:rPr lang="en-US" baseline="0" dirty="0" smtClean="0"/>
              <a:t> man Semaphore und </a:t>
            </a:r>
            <a:r>
              <a:rPr lang="en-US" baseline="0" dirty="0" err="1" smtClean="0"/>
              <a:t>wenn</a:t>
            </a:r>
            <a:r>
              <a:rPr lang="en-US" baseline="0" dirty="0" smtClean="0"/>
              <a:t> </a:t>
            </a:r>
            <a:r>
              <a:rPr lang="en-US" baseline="0" dirty="0" err="1" smtClean="0"/>
              <a:t>diese</a:t>
            </a:r>
            <a:r>
              <a:rPr lang="en-US" baseline="0" dirty="0" smtClean="0"/>
              <a:t> </a:t>
            </a:r>
            <a:r>
              <a:rPr lang="en-US" baseline="0" dirty="0" err="1" smtClean="0"/>
              <a:t>Bestandteile</a:t>
            </a:r>
            <a:r>
              <a:rPr lang="en-US" baseline="0" dirty="0" smtClean="0"/>
              <a:t> auf </a:t>
            </a:r>
            <a:r>
              <a:rPr lang="en-US" baseline="0" dirty="0" err="1" smtClean="0"/>
              <a:t>unterschiedlichen</a:t>
            </a:r>
            <a:r>
              <a:rPr lang="en-US" baseline="0" dirty="0" smtClean="0"/>
              <a:t> </a:t>
            </a:r>
            <a:r>
              <a:rPr lang="en-US" baseline="0" dirty="0" err="1" smtClean="0"/>
              <a:t>Rechnern</a:t>
            </a:r>
            <a:r>
              <a:rPr lang="en-US" baseline="0" dirty="0" smtClean="0"/>
              <a:t> </a:t>
            </a:r>
            <a:r>
              <a:rPr lang="en-US" baseline="0" dirty="0" err="1" smtClean="0"/>
              <a:t>liegen</a:t>
            </a:r>
            <a:r>
              <a:rPr lang="en-US" baseline="0" dirty="0" smtClean="0"/>
              <a:t>, </a:t>
            </a:r>
            <a:r>
              <a:rPr lang="en-US" baseline="0" dirty="0" err="1" smtClean="0"/>
              <a:t>dann</a:t>
            </a:r>
            <a:r>
              <a:rPr lang="en-US" baseline="0" dirty="0" smtClean="0"/>
              <a:t> muss man </a:t>
            </a:r>
            <a:r>
              <a:rPr lang="en-US" baseline="0" dirty="0" err="1" smtClean="0"/>
              <a:t>sich</a:t>
            </a:r>
            <a:r>
              <a:rPr lang="en-US" baseline="0" dirty="0" smtClean="0"/>
              <a:t> </a:t>
            </a:r>
            <a:r>
              <a:rPr lang="en-US" baseline="0" dirty="0" err="1" smtClean="0"/>
              <a:t>noch</a:t>
            </a:r>
            <a:r>
              <a:rPr lang="en-US" baseline="0" dirty="0" smtClean="0"/>
              <a:t> </a:t>
            </a:r>
            <a:r>
              <a:rPr lang="en-US" baseline="0" dirty="0" err="1" smtClean="0"/>
              <a:t>ein</a:t>
            </a:r>
            <a:r>
              <a:rPr lang="en-US" baseline="0" dirty="0" smtClean="0"/>
              <a:t> </a:t>
            </a:r>
            <a:r>
              <a:rPr lang="en-US" baseline="0" dirty="0" err="1" smtClean="0"/>
              <a:t>wenig</a:t>
            </a:r>
            <a:r>
              <a:rPr lang="en-US" baseline="0" dirty="0" smtClean="0"/>
              <a:t> </a:t>
            </a:r>
            <a:r>
              <a:rPr lang="en-US" baseline="0" dirty="0" err="1" smtClean="0"/>
              <a:t>mehr</a:t>
            </a:r>
            <a:r>
              <a:rPr lang="en-US" baseline="0" dirty="0" smtClean="0"/>
              <a:t> </a:t>
            </a:r>
            <a:r>
              <a:rPr lang="en-US" baseline="0" dirty="0" err="1" smtClean="0"/>
              <a:t>einfallen</a:t>
            </a:r>
            <a:r>
              <a:rPr lang="en-US" baseline="0" dirty="0" smtClean="0"/>
              <a:t> </a:t>
            </a:r>
            <a:r>
              <a:rPr lang="en-US" baseline="0" dirty="0" err="1" smtClean="0"/>
              <a:t>lassen</a:t>
            </a:r>
            <a:r>
              <a:rPr lang="en-US" baseline="0" dirty="0" smtClean="0"/>
              <a:t>. </a:t>
            </a:r>
            <a:r>
              <a:rPr lang="en-US" baseline="0" dirty="0" err="1" smtClean="0"/>
              <a:t>Wäre</a:t>
            </a:r>
            <a:r>
              <a:rPr lang="en-US" baseline="0" dirty="0" smtClean="0"/>
              <a:t> das </a:t>
            </a:r>
            <a:r>
              <a:rPr lang="en-US" baseline="0" dirty="0" err="1" smtClean="0"/>
              <a:t>nicht</a:t>
            </a:r>
            <a:r>
              <a:rPr lang="en-US" baseline="0" dirty="0" smtClean="0"/>
              <a:t> cool, </a:t>
            </a:r>
            <a:r>
              <a:rPr lang="en-US" baseline="0" dirty="0" err="1" smtClean="0"/>
              <a:t>wenn</a:t>
            </a:r>
            <a:r>
              <a:rPr lang="en-US" baseline="0" dirty="0" smtClean="0"/>
              <a:t> das </a:t>
            </a:r>
            <a:r>
              <a:rPr lang="en-US" baseline="0" dirty="0" err="1" smtClean="0"/>
              <a:t>auch</a:t>
            </a:r>
            <a:r>
              <a:rPr lang="en-US" baseline="0" dirty="0" smtClean="0"/>
              <a:t> </a:t>
            </a:r>
            <a:r>
              <a:rPr lang="en-US" baseline="0" dirty="0" err="1" smtClean="0"/>
              <a:t>einfacher</a:t>
            </a:r>
            <a:r>
              <a:rPr lang="en-US" baseline="0" dirty="0" smtClean="0"/>
              <a:t> </a:t>
            </a:r>
            <a:r>
              <a:rPr lang="en-US" baseline="0" dirty="0" err="1" smtClean="0"/>
              <a:t>ginge</a:t>
            </a:r>
            <a:r>
              <a:rPr lang="en-US" baseline="0" dirty="0" smtClean="0"/>
              <a:t> ?</a:t>
            </a:r>
          </a:p>
          <a:p>
            <a:pPr marL="228600" indent="-228600">
              <a:buAutoNum type="arabicParenR"/>
            </a:pPr>
            <a:r>
              <a:rPr lang="en-US" baseline="0" dirty="0" smtClean="0"/>
              <a:t>Was </a:t>
            </a:r>
            <a:r>
              <a:rPr lang="en-US" baseline="0" dirty="0" err="1" smtClean="0"/>
              <a:t>wäre</a:t>
            </a:r>
            <a:r>
              <a:rPr lang="en-US" baseline="0" dirty="0" smtClean="0"/>
              <a:t>, </a:t>
            </a:r>
            <a:r>
              <a:rPr lang="en-US" baseline="0" dirty="0" err="1" smtClean="0"/>
              <a:t>wenn</a:t>
            </a:r>
            <a:r>
              <a:rPr lang="en-US" baseline="0" dirty="0" smtClean="0"/>
              <a:t> </a:t>
            </a:r>
            <a:r>
              <a:rPr lang="en-US" baseline="0" dirty="0" err="1" smtClean="0"/>
              <a:t>ich</a:t>
            </a:r>
            <a:r>
              <a:rPr lang="en-US" baseline="0" dirty="0" smtClean="0"/>
              <a:t> die Power </a:t>
            </a:r>
            <a:r>
              <a:rPr lang="en-US" baseline="0" dirty="0" err="1" smtClean="0"/>
              <a:t>aller</a:t>
            </a:r>
            <a:r>
              <a:rPr lang="en-US" baseline="0" dirty="0" smtClean="0"/>
              <a:t> </a:t>
            </a:r>
            <a:r>
              <a:rPr lang="en-US" baseline="0" dirty="0" err="1" smtClean="0"/>
              <a:t>meiner</a:t>
            </a:r>
            <a:r>
              <a:rPr lang="en-US" baseline="0" dirty="0" smtClean="0"/>
              <a:t> </a:t>
            </a:r>
            <a:r>
              <a:rPr lang="en-US" baseline="0" dirty="0" err="1" smtClean="0"/>
              <a:t>Rechner</a:t>
            </a:r>
            <a:r>
              <a:rPr lang="en-US" baseline="0" dirty="0" smtClean="0"/>
              <a:t> </a:t>
            </a:r>
            <a:r>
              <a:rPr lang="en-US" baseline="0" dirty="0" err="1" smtClean="0"/>
              <a:t>im</a:t>
            </a:r>
            <a:r>
              <a:rPr lang="en-US" baseline="0" dirty="0" smtClean="0"/>
              <a:t> Cluster </a:t>
            </a:r>
            <a:r>
              <a:rPr lang="en-US" baseline="0" dirty="0" err="1" smtClean="0"/>
              <a:t>benutzen</a:t>
            </a:r>
            <a:r>
              <a:rPr lang="en-US" baseline="0" dirty="0" smtClean="0"/>
              <a:t> </a:t>
            </a:r>
            <a:r>
              <a:rPr lang="en-US" baseline="0" dirty="0" err="1" smtClean="0"/>
              <a:t>könnte</a:t>
            </a:r>
            <a:r>
              <a:rPr lang="en-US" baseline="0" dirty="0" smtClean="0"/>
              <a:t>, um </a:t>
            </a:r>
            <a:r>
              <a:rPr lang="en-US" baseline="0" dirty="0" err="1" smtClean="0"/>
              <a:t>ein</a:t>
            </a:r>
            <a:r>
              <a:rPr lang="en-US" baseline="0" dirty="0" smtClean="0"/>
              <a:t> Problem </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70</a:t>
            </a:fld>
            <a:endParaRPr lang="de-DE"/>
          </a:p>
        </p:txBody>
      </p:sp>
    </p:spTree>
    <p:extLst>
      <p:ext uri="{BB962C8B-B14F-4D97-AF65-F5344CB8AC3E}">
        <p14:creationId xmlns:p14="http://schemas.microsoft.com/office/powerpoint/2010/main" val="39412371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i="0" kern="1200" dirty="0" smtClean="0">
                <a:solidFill>
                  <a:schemeClr val="tx1"/>
                </a:solidFill>
                <a:effectLst/>
                <a:latin typeface="+mn-lt"/>
                <a:ea typeface="+mn-ea"/>
                <a:cs typeface="+mn-cs"/>
              </a:rPr>
              <a:t>Service </a:t>
            </a:r>
            <a:r>
              <a:rPr lang="de-DE" sz="1200" b="0" i="0" kern="1200" dirty="0" err="1" smtClean="0">
                <a:solidFill>
                  <a:schemeClr val="tx1"/>
                </a:solidFill>
                <a:effectLst/>
                <a:latin typeface="+mn-lt"/>
                <a:ea typeface="+mn-ea"/>
                <a:cs typeface="+mn-cs"/>
              </a:rPr>
              <a:t>Fabric</a:t>
            </a:r>
            <a:r>
              <a:rPr lang="de-DE" sz="1200" b="0" i="0" kern="1200" dirty="0" smtClean="0">
                <a:solidFill>
                  <a:schemeClr val="tx1"/>
                </a:solidFill>
                <a:effectLst/>
                <a:latin typeface="+mn-lt"/>
                <a:ea typeface="+mn-ea"/>
                <a:cs typeface="+mn-cs"/>
              </a:rPr>
              <a:t> bietet zwei High-Level-Frameworks zum Erstellen von Diensten: </a:t>
            </a:r>
            <a:r>
              <a:rPr lang="de-DE" sz="1200" b="0" i="0" kern="1200" dirty="0" err="1" smtClean="0">
                <a:solidFill>
                  <a:schemeClr val="tx1"/>
                </a:solidFill>
                <a:effectLst/>
                <a:latin typeface="+mn-lt"/>
                <a:ea typeface="+mn-ea"/>
                <a:cs typeface="+mn-cs"/>
              </a:rPr>
              <a:t>Reliable</a:t>
            </a:r>
            <a:r>
              <a:rPr lang="de-DE" sz="1200" b="0" i="0" kern="1200" dirty="0" smtClean="0">
                <a:solidFill>
                  <a:schemeClr val="tx1"/>
                </a:solidFill>
                <a:effectLst/>
                <a:latin typeface="+mn-lt"/>
                <a:ea typeface="+mn-ea"/>
                <a:cs typeface="+mn-cs"/>
              </a:rPr>
              <a:t> </a:t>
            </a:r>
            <a:r>
              <a:rPr lang="de-DE" sz="1200" b="0" i="0" kern="1200" dirty="0" err="1" smtClean="0">
                <a:solidFill>
                  <a:schemeClr val="tx1"/>
                </a:solidFill>
                <a:effectLst/>
                <a:latin typeface="+mn-lt"/>
                <a:ea typeface="+mn-ea"/>
                <a:cs typeface="+mn-cs"/>
              </a:rPr>
              <a:t>Actors</a:t>
            </a:r>
            <a:r>
              <a:rPr lang="de-DE" sz="1200" b="0" i="0" kern="1200" dirty="0" smtClean="0">
                <a:solidFill>
                  <a:schemeClr val="tx1"/>
                </a:solidFill>
                <a:effectLst/>
                <a:latin typeface="+mn-lt"/>
                <a:ea typeface="+mn-ea"/>
                <a:cs typeface="+mn-cs"/>
              </a:rPr>
              <a:t>-APIs und </a:t>
            </a:r>
            <a:r>
              <a:rPr lang="de-DE" sz="1200" b="0" i="0" kern="1200" dirty="0" err="1" smtClean="0">
                <a:solidFill>
                  <a:schemeClr val="tx1"/>
                </a:solidFill>
                <a:effectLst/>
                <a:latin typeface="+mn-lt"/>
                <a:ea typeface="+mn-ea"/>
                <a:cs typeface="+mn-cs"/>
              </a:rPr>
              <a:t>Reliable</a:t>
            </a:r>
            <a:r>
              <a:rPr lang="de-DE" sz="1200" b="0" i="0" kern="1200" dirty="0" smtClean="0">
                <a:solidFill>
                  <a:schemeClr val="tx1"/>
                </a:solidFill>
                <a:effectLst/>
                <a:latin typeface="+mn-lt"/>
                <a:ea typeface="+mn-ea"/>
                <a:cs typeface="+mn-cs"/>
              </a:rPr>
              <a:t> Services-APIs. Beide Programmiermodelle setzen auf dem gleichen Service </a:t>
            </a:r>
            <a:r>
              <a:rPr lang="de-DE" sz="1200" b="0" i="0" kern="1200" dirty="0" err="1" smtClean="0">
                <a:solidFill>
                  <a:schemeClr val="tx1"/>
                </a:solidFill>
                <a:effectLst/>
                <a:latin typeface="+mn-lt"/>
                <a:ea typeface="+mn-ea"/>
                <a:cs typeface="+mn-cs"/>
              </a:rPr>
              <a:t>Fabric</a:t>
            </a:r>
            <a:r>
              <a:rPr lang="de-DE" sz="1200" b="0" i="0" kern="1200" dirty="0" smtClean="0">
                <a:solidFill>
                  <a:schemeClr val="tx1"/>
                </a:solidFill>
                <a:effectLst/>
                <a:latin typeface="+mn-lt"/>
                <a:ea typeface="+mn-ea"/>
                <a:cs typeface="+mn-cs"/>
              </a:rPr>
              <a:t>-Kern auf, sie unterscheiden sich jedoch durch unterschiedliche Kompromisse zwischen Einfachheit und Flexibilität im Hinblick auf Parallelität, Partitionierung und Kommunikation. Um das richtige Framework für einen bestimmten Dienst in Ihrer Anwendung zu wählen, sollten Sie beide Modelle kennen.</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77</a:t>
            </a:fld>
            <a:endParaRPr lang="de-DE"/>
          </a:p>
        </p:txBody>
      </p:sp>
    </p:spTree>
    <p:extLst>
      <p:ext uri="{BB962C8B-B14F-4D97-AF65-F5344CB8AC3E}">
        <p14:creationId xmlns:p14="http://schemas.microsoft.com/office/powerpoint/2010/main" val="32139831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err="1" smtClean="0"/>
              <a:t>Über</a:t>
            </a:r>
            <a:r>
              <a:rPr lang="en-US" baseline="0" dirty="0" smtClean="0"/>
              <a:t> die </a:t>
            </a:r>
            <a:r>
              <a:rPr lang="en-US" baseline="0" dirty="0" err="1" smtClean="0"/>
              <a:t>Zeit</a:t>
            </a:r>
            <a:r>
              <a:rPr lang="en-US" baseline="0" dirty="0" smtClean="0"/>
              <a:t> hat </a:t>
            </a:r>
            <a:r>
              <a:rPr lang="en-US" baseline="0" dirty="0" err="1" smtClean="0"/>
              <a:t>sich</a:t>
            </a:r>
            <a:r>
              <a:rPr lang="en-US" baseline="0" dirty="0" smtClean="0"/>
              <a:t> </a:t>
            </a:r>
            <a:r>
              <a:rPr lang="en-US" baseline="0" dirty="0" err="1" smtClean="0"/>
              <a:t>ein</a:t>
            </a:r>
            <a:r>
              <a:rPr lang="en-US" baseline="0" dirty="0" smtClean="0"/>
              <a:t> Monolith </a:t>
            </a:r>
            <a:r>
              <a:rPr lang="en-US" baseline="0" dirty="0" err="1" smtClean="0"/>
              <a:t>aufgebaut</a:t>
            </a:r>
            <a:r>
              <a:rPr lang="en-US" baseline="0" dirty="0" smtClean="0"/>
              <a:t> und das </a:t>
            </a:r>
            <a:r>
              <a:rPr lang="en-US" baseline="0" dirty="0" err="1" smtClean="0"/>
              <a:t>schon</a:t>
            </a:r>
            <a:r>
              <a:rPr lang="en-US" baseline="0" dirty="0" smtClean="0"/>
              <a:t> </a:t>
            </a:r>
            <a:r>
              <a:rPr lang="en-US" baseline="0" dirty="0" err="1" smtClean="0"/>
              <a:t>zum</a:t>
            </a:r>
            <a:r>
              <a:rPr lang="en-US" baseline="0" dirty="0" smtClean="0"/>
              <a:t> </a:t>
            </a:r>
            <a:r>
              <a:rPr lang="en-US" baseline="0" dirty="0" err="1" smtClean="0"/>
              <a:t>zweiten</a:t>
            </a:r>
            <a:r>
              <a:rPr lang="en-US" baseline="0" dirty="0" smtClean="0"/>
              <a:t> Mal.</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78</a:t>
            </a:fld>
            <a:endParaRPr lang="de-DE"/>
          </a:p>
        </p:txBody>
      </p:sp>
    </p:spTree>
    <p:extLst>
      <p:ext uri="{BB962C8B-B14F-4D97-AF65-F5344CB8AC3E}">
        <p14:creationId xmlns:p14="http://schemas.microsoft.com/office/powerpoint/2010/main" val="1224837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noProof="0" dirty="0" smtClean="0"/>
              <a:t>Eine Service-Komponente</a:t>
            </a:r>
            <a:r>
              <a:rPr lang="de-DE" baseline="0" noProof="0" dirty="0" smtClean="0"/>
              <a:t> ist dem geschuldet, dass die Service Schnittstelle sukzessive gewachsen ist und alle Services sollten unter einer URL erreichbar sein sollten. Innerhalb der Services gibt es schon über </a:t>
            </a:r>
            <a:r>
              <a:rPr lang="de-DE" baseline="0" noProof="0" dirty="0" err="1" smtClean="0"/>
              <a:t>URL’s</a:t>
            </a:r>
            <a:r>
              <a:rPr lang="de-DE" baseline="0" noProof="0" dirty="0" smtClean="0"/>
              <a:t> fachliche Abtrennungen, aber am Ende des Tages handelt es sich um ein Web-API, das nur komplett </a:t>
            </a:r>
            <a:r>
              <a:rPr lang="de-DE" baseline="0" noProof="0" dirty="0" err="1" smtClean="0"/>
              <a:t>deployed</a:t>
            </a:r>
            <a:r>
              <a:rPr lang="de-DE" baseline="0" noProof="0" dirty="0" smtClean="0"/>
              <a:t> werden kann. Das BOM ist auch sukzessive gewachsen und wurde von dem Business Analysten erstellt ohne Hinblick auf eine Trennung in Fachliche Bereiche, was aber zu dem Zeitpunkt ganz legitim war und ich auch immer befürworte, damit man weiß welche Dinge in einem Business eine Rolle spielen und wie diese zusammen gehören. Das BOM manifestiert sich in einer Datenbank mit einem Schema.</a:t>
            </a:r>
            <a:endParaRPr lang="de-DE" noProof="0" dirty="0"/>
          </a:p>
        </p:txBody>
      </p:sp>
      <p:sp>
        <p:nvSpPr>
          <p:cNvPr id="4" name="Foliennummernplatzhalter 3"/>
          <p:cNvSpPr>
            <a:spLocks noGrp="1"/>
          </p:cNvSpPr>
          <p:nvPr>
            <p:ph type="sldNum" sz="quarter" idx="10"/>
          </p:nvPr>
        </p:nvSpPr>
        <p:spPr/>
        <p:txBody>
          <a:bodyPr/>
          <a:lstStyle/>
          <a:p>
            <a:fld id="{9F603D2C-3705-4386-BE9E-A54C115F9CB5}" type="slidenum">
              <a:rPr lang="de-DE" smtClean="0"/>
              <a:t>8</a:t>
            </a:fld>
            <a:endParaRPr lang="de-DE"/>
          </a:p>
        </p:txBody>
      </p:sp>
    </p:spTree>
    <p:extLst>
      <p:ext uri="{BB962C8B-B14F-4D97-AF65-F5344CB8AC3E}">
        <p14:creationId xmlns:p14="http://schemas.microsoft.com/office/powerpoint/2010/main" val="22692713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err="1" smtClean="0"/>
              <a:t>Kosten</a:t>
            </a:r>
            <a:r>
              <a:rPr lang="en-US" dirty="0" smtClean="0"/>
              <a:t> – Man </a:t>
            </a:r>
            <a:r>
              <a:rPr lang="en-US" dirty="0" err="1" smtClean="0"/>
              <a:t>könnte</a:t>
            </a:r>
            <a:r>
              <a:rPr lang="en-US" dirty="0" smtClean="0"/>
              <a:t> </a:t>
            </a:r>
            <a:r>
              <a:rPr lang="en-US" dirty="0" err="1" smtClean="0"/>
              <a:t>mehrere</a:t>
            </a:r>
            <a:r>
              <a:rPr lang="en-US" baseline="0" dirty="0" smtClean="0"/>
              <a:t> Web-Sites in </a:t>
            </a:r>
            <a:r>
              <a:rPr lang="en-US" baseline="0" dirty="0" err="1" smtClean="0"/>
              <a:t>einen</a:t>
            </a:r>
            <a:r>
              <a:rPr lang="en-US" baseline="0" dirty="0" smtClean="0"/>
              <a:t> Cloud Service </a:t>
            </a:r>
            <a:r>
              <a:rPr lang="en-US" baseline="0" dirty="0" err="1" smtClean="0"/>
              <a:t>packen</a:t>
            </a:r>
            <a:r>
              <a:rPr lang="en-US" baseline="0" dirty="0" smtClean="0"/>
              <a:t>, die </a:t>
            </a:r>
            <a:r>
              <a:rPr lang="en-US" baseline="0" dirty="0" err="1" smtClean="0"/>
              <a:t>wären</a:t>
            </a:r>
            <a:r>
              <a:rPr lang="en-US" baseline="0" dirty="0" smtClean="0"/>
              <a:t> </a:t>
            </a:r>
            <a:r>
              <a:rPr lang="en-US" baseline="0" dirty="0" err="1" smtClean="0"/>
              <a:t>dann</a:t>
            </a:r>
            <a:r>
              <a:rPr lang="en-US" baseline="0" dirty="0" smtClean="0"/>
              <a:t> </a:t>
            </a:r>
            <a:r>
              <a:rPr lang="en-US" baseline="0" dirty="0" err="1" smtClean="0"/>
              <a:t>unter</a:t>
            </a:r>
            <a:r>
              <a:rPr lang="en-US" baseline="0" dirty="0" smtClean="0"/>
              <a:t> </a:t>
            </a:r>
            <a:r>
              <a:rPr lang="en-US" baseline="0" dirty="0" err="1" smtClean="0"/>
              <a:t>anderen</a:t>
            </a:r>
            <a:r>
              <a:rPr lang="en-US" baseline="0" dirty="0" smtClean="0"/>
              <a:t> Ports </a:t>
            </a:r>
            <a:r>
              <a:rPr lang="en-US" baseline="0" dirty="0" err="1" smtClean="0"/>
              <a:t>oder</a:t>
            </a:r>
            <a:r>
              <a:rPr lang="en-US" baseline="0" dirty="0" smtClean="0"/>
              <a:t> </a:t>
            </a:r>
            <a:r>
              <a:rPr lang="en-US" baseline="0" dirty="0" err="1" smtClean="0"/>
              <a:t>anderen</a:t>
            </a:r>
            <a:r>
              <a:rPr lang="en-US" baseline="0" dirty="0" smtClean="0"/>
              <a:t> Host-</a:t>
            </a:r>
            <a:r>
              <a:rPr lang="en-US" baseline="0" dirty="0" err="1" smtClean="0"/>
              <a:t>Namen</a:t>
            </a:r>
            <a:r>
              <a:rPr lang="en-US" baseline="0" dirty="0" smtClean="0"/>
              <a:t> (Host-</a:t>
            </a:r>
            <a:r>
              <a:rPr lang="en-US" baseline="0" dirty="0" err="1" smtClean="0"/>
              <a:t>Headern</a:t>
            </a:r>
            <a:r>
              <a:rPr lang="en-US" baseline="0" dirty="0" smtClean="0"/>
              <a:t> </a:t>
            </a:r>
            <a:r>
              <a:rPr lang="en-US" baseline="0" dirty="0" err="1" smtClean="0"/>
              <a:t>erreichbar</a:t>
            </a:r>
            <a:r>
              <a:rPr lang="en-US" baseline="0" dirty="0" smtClean="0"/>
              <a:t>).</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12</a:t>
            </a:fld>
            <a:endParaRPr lang="de-DE"/>
          </a:p>
        </p:txBody>
      </p:sp>
    </p:spTree>
    <p:extLst>
      <p:ext uri="{BB962C8B-B14F-4D97-AF65-F5344CB8AC3E}">
        <p14:creationId xmlns:p14="http://schemas.microsoft.com/office/powerpoint/2010/main" val="13881846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err="1" smtClean="0"/>
              <a:t>Bei</a:t>
            </a:r>
            <a:r>
              <a:rPr lang="en-US" dirty="0" smtClean="0"/>
              <a:t> den </a:t>
            </a:r>
            <a:r>
              <a:rPr lang="en-US" dirty="0" err="1" smtClean="0"/>
              <a:t>Prozessen</a:t>
            </a:r>
            <a:r>
              <a:rPr lang="en-US" dirty="0" smtClean="0"/>
              <a:t> </a:t>
            </a:r>
            <a:r>
              <a:rPr lang="en-US" dirty="0" err="1" smtClean="0"/>
              <a:t>sind</a:t>
            </a:r>
            <a:r>
              <a:rPr lang="en-US" dirty="0" smtClean="0"/>
              <a:t> </a:t>
            </a:r>
            <a:r>
              <a:rPr lang="en-US" dirty="0" err="1" smtClean="0"/>
              <a:t>Prozesse</a:t>
            </a:r>
            <a:r>
              <a:rPr lang="en-US" dirty="0" smtClean="0"/>
              <a:t> auf </a:t>
            </a:r>
            <a:r>
              <a:rPr lang="en-US" dirty="0" err="1" smtClean="0"/>
              <a:t>dem</a:t>
            </a:r>
            <a:r>
              <a:rPr lang="en-US" dirty="0" smtClean="0"/>
              <a:t> </a:t>
            </a:r>
            <a:r>
              <a:rPr lang="en-US" dirty="0" err="1" smtClean="0"/>
              <a:t>Rechner</a:t>
            </a:r>
            <a:r>
              <a:rPr lang="en-US" baseline="0" dirty="0" smtClean="0"/>
              <a:t> </a:t>
            </a:r>
            <a:r>
              <a:rPr lang="en-US" baseline="0" dirty="0" err="1" smtClean="0"/>
              <a:t>gemeint</a:t>
            </a:r>
            <a:r>
              <a:rPr lang="en-US" baseline="0" dirty="0" smtClean="0"/>
              <a:t>.</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19</a:t>
            </a:fld>
            <a:endParaRPr lang="de-DE"/>
          </a:p>
        </p:txBody>
      </p:sp>
    </p:spTree>
    <p:extLst>
      <p:ext uri="{BB962C8B-B14F-4D97-AF65-F5344CB8AC3E}">
        <p14:creationId xmlns:p14="http://schemas.microsoft.com/office/powerpoint/2010/main" val="14513337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Der Wow </a:t>
            </a:r>
            <a:r>
              <a:rPr lang="en-US" dirty="0" err="1" smtClean="0"/>
              <a:t>Faktor</a:t>
            </a:r>
            <a:r>
              <a:rPr lang="en-US" dirty="0" smtClean="0"/>
              <a:t>, der </a:t>
            </a:r>
            <a:r>
              <a:rPr lang="en-US" dirty="0" err="1" smtClean="0"/>
              <a:t>mir</a:t>
            </a:r>
            <a:r>
              <a:rPr lang="en-US" dirty="0" smtClean="0"/>
              <a:t> das </a:t>
            </a:r>
            <a:r>
              <a:rPr lang="en-US" dirty="0" err="1" smtClean="0"/>
              <a:t>letzte</a:t>
            </a:r>
            <a:r>
              <a:rPr lang="en-US" dirty="0" smtClean="0"/>
              <a:t> Mal </a:t>
            </a:r>
            <a:r>
              <a:rPr lang="en-US" dirty="0" err="1" smtClean="0"/>
              <a:t>unter</a:t>
            </a:r>
            <a:r>
              <a:rPr lang="en-US" dirty="0" smtClean="0"/>
              <a:t> </a:t>
            </a:r>
            <a:r>
              <a:rPr lang="en-US" dirty="0" err="1" smtClean="0"/>
              <a:t>gekommen</a:t>
            </a:r>
            <a:r>
              <a:rPr lang="en-US" dirty="0" smtClean="0"/>
              <a:t> </a:t>
            </a:r>
            <a:r>
              <a:rPr lang="en-US" dirty="0" err="1" smtClean="0"/>
              <a:t>ist</a:t>
            </a:r>
            <a:r>
              <a:rPr lang="en-US" baseline="0" dirty="0" smtClean="0"/>
              <a:t> </a:t>
            </a:r>
            <a:r>
              <a:rPr lang="en-US" baseline="0" dirty="0" err="1" smtClean="0"/>
              <a:t>als</a:t>
            </a:r>
            <a:r>
              <a:rPr lang="en-US" baseline="0" dirty="0" smtClean="0"/>
              <a:t> </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20</a:t>
            </a:fld>
            <a:endParaRPr lang="de-DE"/>
          </a:p>
        </p:txBody>
      </p:sp>
    </p:spTree>
    <p:extLst>
      <p:ext uri="{BB962C8B-B14F-4D97-AF65-F5344CB8AC3E}">
        <p14:creationId xmlns:p14="http://schemas.microsoft.com/office/powerpoint/2010/main" val="19280704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Die </a:t>
            </a:r>
            <a:r>
              <a:rPr lang="en-US" dirty="0" err="1" smtClean="0"/>
              <a:t>Handvoll</a:t>
            </a:r>
            <a:r>
              <a:rPr lang="en-US" dirty="0" smtClean="0"/>
              <a:t> </a:t>
            </a:r>
            <a:r>
              <a:rPr lang="en-US" dirty="0" err="1" smtClean="0"/>
              <a:t>Prinzipien</a:t>
            </a:r>
            <a:r>
              <a:rPr lang="en-US" dirty="0" smtClean="0"/>
              <a:t> </a:t>
            </a:r>
            <a:r>
              <a:rPr lang="en-US" dirty="0" err="1" smtClean="0"/>
              <a:t>erinnern</a:t>
            </a:r>
            <a:r>
              <a:rPr lang="en-US" dirty="0" smtClean="0"/>
              <a:t> </a:t>
            </a:r>
            <a:r>
              <a:rPr lang="en-US" dirty="0" err="1" smtClean="0"/>
              <a:t>mich</a:t>
            </a:r>
            <a:r>
              <a:rPr lang="en-US" dirty="0" smtClean="0"/>
              <a:t> an Scrum </a:t>
            </a:r>
            <a:r>
              <a:rPr lang="en-US" dirty="0" err="1" smtClean="0"/>
              <a:t>im</a:t>
            </a:r>
            <a:r>
              <a:rPr lang="en-US" dirty="0" smtClean="0"/>
              <a:t> </a:t>
            </a:r>
            <a:r>
              <a:rPr lang="en-US" dirty="0" err="1" smtClean="0"/>
              <a:t>Gegensatz</a:t>
            </a:r>
            <a:r>
              <a:rPr lang="en-US" dirty="0" smtClean="0"/>
              <a:t> zu</a:t>
            </a:r>
            <a:r>
              <a:rPr lang="en-US" baseline="0" dirty="0" smtClean="0"/>
              <a:t> den </a:t>
            </a:r>
            <a:r>
              <a:rPr lang="en-US" baseline="0" dirty="0" err="1" smtClean="0"/>
              <a:t>schwergewichtigen</a:t>
            </a:r>
            <a:r>
              <a:rPr lang="en-US" baseline="0" dirty="0" smtClean="0"/>
              <a:t> </a:t>
            </a:r>
            <a:r>
              <a:rPr lang="en-US" baseline="0" dirty="0" err="1" smtClean="0"/>
              <a:t>Projekt</a:t>
            </a:r>
            <a:r>
              <a:rPr lang="en-US" baseline="0" dirty="0" smtClean="0"/>
              <a:t> und </a:t>
            </a:r>
            <a:r>
              <a:rPr lang="en-US" baseline="0" dirty="0" err="1" smtClean="0"/>
              <a:t>Produkt</a:t>
            </a:r>
            <a:r>
              <a:rPr lang="en-US" baseline="0" dirty="0" smtClean="0"/>
              <a:t> Management </a:t>
            </a:r>
            <a:r>
              <a:rPr lang="en-US" baseline="0" dirty="0" err="1" smtClean="0"/>
              <a:t>Methoden</a:t>
            </a:r>
            <a:r>
              <a:rPr lang="en-US" baseline="0" dirty="0" smtClean="0"/>
              <a:t> </a:t>
            </a:r>
            <a:r>
              <a:rPr lang="en-US" baseline="0" dirty="0" err="1" smtClean="0"/>
              <a:t>wie</a:t>
            </a:r>
            <a:r>
              <a:rPr lang="en-US" baseline="0" dirty="0" smtClean="0"/>
              <a:t> RUP, V-Model.</a:t>
            </a:r>
          </a:p>
        </p:txBody>
      </p:sp>
      <p:sp>
        <p:nvSpPr>
          <p:cNvPr id="4" name="Foliennummernplatzhalter 3"/>
          <p:cNvSpPr>
            <a:spLocks noGrp="1"/>
          </p:cNvSpPr>
          <p:nvPr>
            <p:ph type="sldNum" sz="quarter" idx="10"/>
          </p:nvPr>
        </p:nvSpPr>
        <p:spPr/>
        <p:txBody>
          <a:bodyPr/>
          <a:lstStyle/>
          <a:p>
            <a:fld id="{9F603D2C-3705-4386-BE9E-A54C115F9CB5}" type="slidenum">
              <a:rPr lang="de-DE" smtClean="0"/>
              <a:t>21</a:t>
            </a:fld>
            <a:endParaRPr lang="de-DE"/>
          </a:p>
        </p:txBody>
      </p:sp>
    </p:spTree>
    <p:extLst>
      <p:ext uri="{BB962C8B-B14F-4D97-AF65-F5344CB8AC3E}">
        <p14:creationId xmlns:p14="http://schemas.microsoft.com/office/powerpoint/2010/main" val="28706969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22</a:t>
            </a:fld>
            <a:endParaRPr lang="de-DE"/>
          </a:p>
        </p:txBody>
      </p:sp>
    </p:spTree>
    <p:extLst>
      <p:ext uri="{BB962C8B-B14F-4D97-AF65-F5344CB8AC3E}">
        <p14:creationId xmlns:p14="http://schemas.microsoft.com/office/powerpoint/2010/main" val="21152058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Die</a:t>
            </a:r>
            <a:r>
              <a:rPr lang="en-US" baseline="0" dirty="0" smtClean="0"/>
              <a:t> </a:t>
            </a:r>
            <a:r>
              <a:rPr lang="en-US" baseline="0" dirty="0" err="1" smtClean="0"/>
              <a:t>einzelnen</a:t>
            </a:r>
            <a:r>
              <a:rPr lang="en-US" baseline="0" dirty="0" smtClean="0"/>
              <a:t> </a:t>
            </a:r>
            <a:r>
              <a:rPr lang="en-US" baseline="0" dirty="0" err="1" smtClean="0"/>
              <a:t>Teile</a:t>
            </a:r>
            <a:r>
              <a:rPr lang="en-US" baseline="0" dirty="0" smtClean="0"/>
              <a:t> </a:t>
            </a:r>
            <a:r>
              <a:rPr lang="en-US" baseline="0" dirty="0" err="1" smtClean="0"/>
              <a:t>sollten</a:t>
            </a:r>
            <a:r>
              <a:rPr lang="en-US" baseline="0" dirty="0" smtClean="0"/>
              <a:t> von </a:t>
            </a:r>
            <a:r>
              <a:rPr lang="en-US" baseline="0" dirty="0" err="1" smtClean="0"/>
              <a:t>einem</a:t>
            </a:r>
            <a:r>
              <a:rPr lang="en-US" baseline="0" dirty="0" smtClean="0"/>
              <a:t> Team </a:t>
            </a:r>
            <a:r>
              <a:rPr lang="en-US" baseline="0" dirty="0" err="1" smtClean="0"/>
              <a:t>jeweils</a:t>
            </a:r>
            <a:r>
              <a:rPr lang="en-US" baseline="0" dirty="0" smtClean="0"/>
              <a:t> </a:t>
            </a:r>
            <a:r>
              <a:rPr lang="en-US" baseline="0" dirty="0" err="1" smtClean="0"/>
              <a:t>als</a:t>
            </a:r>
            <a:r>
              <a:rPr lang="en-US" baseline="0" dirty="0" smtClean="0"/>
              <a:t> </a:t>
            </a:r>
            <a:r>
              <a:rPr lang="en-US" baseline="0" dirty="0" err="1" smtClean="0"/>
              <a:t>Produkt</a:t>
            </a:r>
            <a:r>
              <a:rPr lang="en-US" baseline="0" dirty="0" smtClean="0"/>
              <a:t> </a:t>
            </a:r>
            <a:r>
              <a:rPr lang="en-US" baseline="0" dirty="0" err="1" smtClean="0"/>
              <a:t>behandelt</a:t>
            </a:r>
            <a:r>
              <a:rPr lang="en-US" baseline="0" dirty="0" smtClean="0"/>
              <a:t> </a:t>
            </a:r>
            <a:r>
              <a:rPr lang="en-US" baseline="0" dirty="0" err="1" smtClean="0"/>
              <a:t>werden</a:t>
            </a:r>
            <a:r>
              <a:rPr lang="en-US" baseline="0" dirty="0" smtClean="0"/>
              <a:t>, für das </a:t>
            </a:r>
            <a:r>
              <a:rPr lang="en-US" baseline="0" dirty="0" err="1" smtClean="0"/>
              <a:t>sie</a:t>
            </a:r>
            <a:r>
              <a:rPr lang="en-US" baseline="0" dirty="0" smtClean="0"/>
              <a:t> </a:t>
            </a:r>
            <a:r>
              <a:rPr lang="en-US" baseline="0" dirty="0" err="1" smtClean="0"/>
              <a:t>zuständig</a:t>
            </a:r>
            <a:r>
              <a:rPr lang="en-US" baseline="0" dirty="0" smtClean="0"/>
              <a:t> </a:t>
            </a:r>
            <a:r>
              <a:rPr lang="en-US" baseline="0" dirty="0" err="1" smtClean="0"/>
              <a:t>sind</a:t>
            </a:r>
            <a:r>
              <a:rPr lang="en-US" baseline="0" dirty="0" smtClean="0"/>
              <a:t>. </a:t>
            </a:r>
            <a:r>
              <a:rPr lang="en-US" baseline="0" dirty="0" err="1" smtClean="0"/>
              <a:t>Außerdem</a:t>
            </a:r>
            <a:r>
              <a:rPr lang="en-US" baseline="0" dirty="0" smtClean="0"/>
              <a:t> </a:t>
            </a:r>
            <a:r>
              <a:rPr lang="en-US" baseline="0" dirty="0" err="1" smtClean="0"/>
              <a:t>sollte</a:t>
            </a:r>
            <a:r>
              <a:rPr lang="en-US" baseline="0" dirty="0" smtClean="0"/>
              <a:t> das </a:t>
            </a:r>
            <a:r>
              <a:rPr lang="en-US" baseline="0" dirty="0" err="1" smtClean="0"/>
              <a:t>Ganze</a:t>
            </a:r>
            <a:r>
              <a:rPr lang="en-US" baseline="0" dirty="0" smtClean="0"/>
              <a:t> so </a:t>
            </a:r>
            <a:r>
              <a:rPr lang="en-US" baseline="0" dirty="0" err="1" smtClean="0"/>
              <a:t>aufgeteilt</a:t>
            </a:r>
            <a:r>
              <a:rPr lang="en-US" baseline="0" dirty="0" smtClean="0"/>
              <a:t> sein, </a:t>
            </a:r>
            <a:r>
              <a:rPr lang="en-US" baseline="0" dirty="0" err="1" smtClean="0"/>
              <a:t>dass</a:t>
            </a:r>
            <a:r>
              <a:rPr lang="en-US" baseline="0" dirty="0" smtClean="0"/>
              <a:t> das </a:t>
            </a:r>
            <a:r>
              <a:rPr lang="en-US" baseline="0" dirty="0" err="1" smtClean="0"/>
              <a:t>Produkt</a:t>
            </a:r>
            <a:r>
              <a:rPr lang="en-US" baseline="0" dirty="0" smtClean="0"/>
              <a:t> für die Team </a:t>
            </a:r>
            <a:r>
              <a:rPr lang="en-US" baseline="0" dirty="0" err="1" smtClean="0"/>
              <a:t>Mitglieder</a:t>
            </a:r>
            <a:r>
              <a:rPr lang="en-US" baseline="0" dirty="0" smtClean="0"/>
              <a:t> </a:t>
            </a:r>
            <a:r>
              <a:rPr lang="en-US" baseline="0" dirty="0" err="1" smtClean="0"/>
              <a:t>verständlich</a:t>
            </a:r>
            <a:r>
              <a:rPr lang="en-US" baseline="0" dirty="0" smtClean="0"/>
              <a:t> </a:t>
            </a:r>
            <a:r>
              <a:rPr lang="en-US" baseline="0" dirty="0" err="1" smtClean="0"/>
              <a:t>sind</a:t>
            </a:r>
            <a:r>
              <a:rPr lang="en-US" baseline="0" dirty="0" smtClean="0"/>
              <a:t>.</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27</a:t>
            </a:fld>
            <a:endParaRPr lang="de-DE"/>
          </a:p>
        </p:txBody>
      </p:sp>
    </p:spTree>
    <p:extLst>
      <p:ext uri="{BB962C8B-B14F-4D97-AF65-F5344CB8AC3E}">
        <p14:creationId xmlns:p14="http://schemas.microsoft.com/office/powerpoint/2010/main" val="33655222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de-DE" smtClean="0"/>
              <a:t>Titelmasterformat durch Klicken bearbeiten</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p:txBody>
          <a:bodyPr/>
          <a:lstStyle/>
          <a:p>
            <a:fld id="{F9FDF3A3-57A3-45B9-9F1F-5701C4257D74}" type="datetimeFigureOut">
              <a:rPr lang="de-DE" smtClean="0"/>
              <a:t>10.03.2016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4068321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a:p>
        </p:txBody>
      </p:sp>
      <p:sp>
        <p:nvSpPr>
          <p:cNvPr id="3" name="Vertical Text Placehold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F9FDF3A3-57A3-45B9-9F1F-5701C4257D74}" type="datetimeFigureOut">
              <a:rPr lang="de-DE" smtClean="0"/>
              <a:t>10.03.2016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17530420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de-DE" smtClean="0"/>
              <a:t>Titelmasterformat durch Klicken bearbeiten</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e Placeholder 3"/>
          <p:cNvSpPr>
            <a:spLocks noGrp="1"/>
          </p:cNvSpPr>
          <p:nvPr>
            <p:ph type="dt" sz="half" idx="10"/>
          </p:nvPr>
        </p:nvSpPr>
        <p:spPr/>
        <p:txBody>
          <a:bodyPr/>
          <a:lstStyle/>
          <a:p>
            <a:fld id="{F9FDF3A3-57A3-45B9-9F1F-5701C4257D74}" type="datetimeFigureOut">
              <a:rPr lang="de-DE" smtClean="0"/>
              <a:t>10.03.2016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28243080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F9FDF3A3-57A3-45B9-9F1F-5701C4257D74}" type="datetimeFigureOut">
              <a:rPr lang="de-DE" smtClean="0"/>
              <a:t>10.03.2016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32739905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F9FDF3A3-57A3-45B9-9F1F-5701C4257D74}" type="datetimeFigureOut">
              <a:rPr lang="de-DE" smtClean="0"/>
              <a:t>10.03.2016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40131840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F9FDF3A3-57A3-45B9-9F1F-5701C4257D74}" type="datetimeFigureOut">
              <a:rPr lang="de-DE" smtClean="0"/>
              <a:t>10.03.2016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9523101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F9FDF3A3-57A3-45B9-9F1F-5701C4257D74}" type="datetimeFigureOut">
              <a:rPr lang="de-DE" smtClean="0"/>
              <a:t>10.03.2016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7822838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F9FDF3A3-57A3-45B9-9F1F-5701C4257D74}" type="datetimeFigureOut">
              <a:rPr lang="de-DE" smtClean="0"/>
              <a:t>10.03.2016</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16901304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F9FDF3A3-57A3-45B9-9F1F-5701C4257D74}" type="datetimeFigureOut">
              <a:rPr lang="de-DE" smtClean="0"/>
              <a:t>10.03.2016</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34835178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F9FDF3A3-57A3-45B9-9F1F-5701C4257D74}" type="datetimeFigureOut">
              <a:rPr lang="de-DE" smtClean="0"/>
              <a:t>10.03.2016</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33925217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F9FDF3A3-57A3-45B9-9F1F-5701C4257D74}" type="datetimeFigureOut">
              <a:rPr lang="de-DE" smtClean="0"/>
              <a:t>10.03.2016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1939136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F9FDF3A3-57A3-45B9-9F1F-5701C4257D74}" type="datetimeFigureOut">
              <a:rPr lang="de-DE" smtClean="0"/>
              <a:t>10.03.2016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25383568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F9FDF3A3-57A3-45B9-9F1F-5701C4257D74}" type="datetimeFigureOut">
              <a:rPr lang="de-DE" smtClean="0"/>
              <a:t>10.03.2016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5525499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F9FDF3A3-57A3-45B9-9F1F-5701C4257D74}" type="datetimeFigureOut">
              <a:rPr lang="de-DE" smtClean="0"/>
              <a:t>10.03.2016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6304765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F9FDF3A3-57A3-45B9-9F1F-5701C4257D74}" type="datetimeFigureOut">
              <a:rPr lang="de-DE" smtClean="0"/>
              <a:t>10.03.2016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734078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de-DE" smtClean="0"/>
              <a:t>Titelmasterformat durch Klicken bearbeiten</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e Placeholder 3"/>
          <p:cNvSpPr>
            <a:spLocks noGrp="1"/>
          </p:cNvSpPr>
          <p:nvPr>
            <p:ph type="dt" sz="half" idx="10"/>
          </p:nvPr>
        </p:nvSpPr>
        <p:spPr/>
        <p:txBody>
          <a:bodyPr/>
          <a:lstStyle/>
          <a:p>
            <a:fld id="{F9FDF3A3-57A3-45B9-9F1F-5701C4257D74}" type="datetimeFigureOut">
              <a:rPr lang="de-DE" smtClean="0"/>
              <a:t>10.03.2016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3722281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4"/>
          <p:cNvSpPr>
            <a:spLocks noGrp="1"/>
          </p:cNvSpPr>
          <p:nvPr>
            <p:ph type="dt" sz="half" idx="10"/>
          </p:nvPr>
        </p:nvSpPr>
        <p:spPr/>
        <p:txBody>
          <a:bodyPr/>
          <a:lstStyle/>
          <a:p>
            <a:fld id="{F9FDF3A3-57A3-45B9-9F1F-5701C4257D74}" type="datetimeFigureOut">
              <a:rPr lang="de-DE" smtClean="0"/>
              <a:t>10.03.2016</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625360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Content Placeholder 3"/>
          <p:cNvSpPr>
            <a:spLocks noGrp="1"/>
          </p:cNvSpPr>
          <p:nvPr>
            <p:ph sz="half" idx="2"/>
          </p:nvPr>
        </p:nvSpPr>
        <p:spPr>
          <a:xfrm>
            <a:off x="845127" y="2507550"/>
            <a:ext cx="5156200" cy="3680525"/>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Content Placeholder 5"/>
          <p:cNvSpPr>
            <a:spLocks noGrp="1"/>
          </p:cNvSpPr>
          <p:nvPr>
            <p:ph sz="quarter" idx="4"/>
          </p:nvPr>
        </p:nvSpPr>
        <p:spPr>
          <a:xfrm>
            <a:off x="6172200" y="2507550"/>
            <a:ext cx="5181601" cy="3680525"/>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7" name="Date Placeholder 6"/>
          <p:cNvSpPr>
            <a:spLocks noGrp="1"/>
          </p:cNvSpPr>
          <p:nvPr>
            <p:ph type="dt" sz="half" idx="10"/>
          </p:nvPr>
        </p:nvSpPr>
        <p:spPr/>
        <p:txBody>
          <a:bodyPr/>
          <a:lstStyle/>
          <a:p>
            <a:fld id="{F9FDF3A3-57A3-45B9-9F1F-5701C4257D74}" type="datetimeFigureOut">
              <a:rPr lang="de-DE" smtClean="0"/>
              <a:t>10.03.2016</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CE563310-5DC8-415F-99CA-0FA6CE6AEAF5}" type="slidenum">
              <a:rPr lang="de-DE" smtClean="0"/>
              <a:t>‹Nr.›</a:t>
            </a:fld>
            <a:endParaRPr lang="de-DE"/>
          </a:p>
        </p:txBody>
      </p:sp>
      <p:sp>
        <p:nvSpPr>
          <p:cNvPr id="10" name="Title 9"/>
          <p:cNvSpPr>
            <a:spLocks noGrp="1"/>
          </p:cNvSpPr>
          <p:nvPr>
            <p:ph type="title"/>
          </p:nvPr>
        </p:nvSpPr>
        <p:spPr/>
        <p:txBody>
          <a:bodyPr/>
          <a:lstStyle/>
          <a:p>
            <a:r>
              <a:rPr lang="de-DE" smtClean="0"/>
              <a:t>Titelmasterformat durch Klicken bearbeiten</a:t>
            </a:r>
            <a:endParaRPr lang="en-US" dirty="0"/>
          </a:p>
        </p:txBody>
      </p:sp>
    </p:spTree>
    <p:extLst>
      <p:ext uri="{BB962C8B-B14F-4D97-AF65-F5344CB8AC3E}">
        <p14:creationId xmlns:p14="http://schemas.microsoft.com/office/powerpoint/2010/main" val="2475247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9FDF3A3-57A3-45B9-9F1F-5701C4257D74}" type="datetimeFigureOut">
              <a:rPr lang="de-DE" smtClean="0"/>
              <a:t>10.03.2016</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CE563310-5DC8-415F-99CA-0FA6CE6AEAF5}" type="slidenum">
              <a:rPr lang="de-DE" smtClean="0"/>
              <a:t>‹Nr.›</a:t>
            </a:fld>
            <a:endParaRPr lang="de-DE"/>
          </a:p>
        </p:txBody>
      </p:sp>
      <p:sp>
        <p:nvSpPr>
          <p:cNvPr id="6" name="Title 5"/>
          <p:cNvSpPr>
            <a:spLocks noGrp="1"/>
          </p:cNvSpPr>
          <p:nvPr>
            <p:ph type="title"/>
          </p:nvPr>
        </p:nvSpPr>
        <p:spPr/>
        <p:txBody>
          <a:bodyPr/>
          <a:lstStyle/>
          <a:p>
            <a:r>
              <a:rPr lang="de-DE" smtClean="0"/>
              <a:t>Titelmasterformat durch Klicken bearbeiten</a:t>
            </a:r>
            <a:endParaRPr lang="en-US"/>
          </a:p>
        </p:txBody>
      </p:sp>
    </p:spTree>
    <p:extLst>
      <p:ext uri="{BB962C8B-B14F-4D97-AF65-F5344CB8AC3E}">
        <p14:creationId xmlns:p14="http://schemas.microsoft.com/office/powerpoint/2010/main" val="2415045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FDF3A3-57A3-45B9-9F1F-5701C4257D74}" type="datetimeFigureOut">
              <a:rPr lang="de-DE" smtClean="0"/>
              <a:t>10.03.2016</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3120144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de-DE" smtClean="0"/>
              <a:t>Titelmasterformat durch Klicken bearbeiten</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e Placeholder 4"/>
          <p:cNvSpPr>
            <a:spLocks noGrp="1"/>
          </p:cNvSpPr>
          <p:nvPr>
            <p:ph type="dt" sz="half" idx="10"/>
          </p:nvPr>
        </p:nvSpPr>
        <p:spPr/>
        <p:txBody>
          <a:bodyPr/>
          <a:lstStyle/>
          <a:p>
            <a:fld id="{F9FDF3A3-57A3-45B9-9F1F-5701C4257D74}" type="datetimeFigureOut">
              <a:rPr lang="de-DE" smtClean="0"/>
              <a:t>10.03.2016</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1034276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de-DE" smtClean="0"/>
              <a:t>Titelmasterformat durch Klicken bearbeiten</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e Placeholder 4"/>
          <p:cNvSpPr>
            <a:spLocks noGrp="1"/>
          </p:cNvSpPr>
          <p:nvPr>
            <p:ph type="dt" sz="half" idx="10"/>
          </p:nvPr>
        </p:nvSpPr>
        <p:spPr/>
        <p:txBody>
          <a:bodyPr/>
          <a:lstStyle/>
          <a:p>
            <a:fld id="{F9FDF3A3-57A3-45B9-9F1F-5701C4257D74}" type="datetimeFigureOut">
              <a:rPr lang="de-DE" smtClean="0"/>
              <a:t>10.03.2016</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2628141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de-DE" smtClean="0"/>
              <a:t>Titelmasterformat durch Klicken bearbeiten</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F9FDF3A3-57A3-45B9-9F1F-5701C4257D74}" type="datetimeFigureOut">
              <a:rPr lang="de-DE" smtClean="0"/>
              <a:t>10.03.2016</a:t>
            </a:fld>
            <a:endParaRPr lang="de-D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de-DE"/>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CE563310-5DC8-415F-99CA-0FA6CE6AEAF5}" type="slidenum">
              <a:rPr lang="de-DE" smtClean="0"/>
              <a:t>‹Nr.›</a:t>
            </a:fld>
            <a:endParaRPr lang="de-DE"/>
          </a:p>
        </p:txBody>
      </p:sp>
    </p:spTree>
    <p:extLst>
      <p:ext uri="{BB962C8B-B14F-4D97-AF65-F5344CB8AC3E}">
        <p14:creationId xmlns:p14="http://schemas.microsoft.com/office/powerpoint/2010/main" val="3682714682"/>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FDF3A3-57A3-45B9-9F1F-5701C4257D74}" type="datetimeFigureOut">
              <a:rPr lang="de-DE" smtClean="0"/>
              <a:t>10.03.2016</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563310-5DC8-415F-99CA-0FA6CE6AEAF5}" type="slidenum">
              <a:rPr lang="de-DE" smtClean="0"/>
              <a:t>‹Nr.›</a:t>
            </a:fld>
            <a:endParaRPr lang="de-DE"/>
          </a:p>
        </p:txBody>
      </p:sp>
    </p:spTree>
    <p:extLst>
      <p:ext uri="{BB962C8B-B14F-4D97-AF65-F5344CB8AC3E}">
        <p14:creationId xmlns:p14="http://schemas.microsoft.com/office/powerpoint/2010/main" val="3214714278"/>
      </p:ext>
    </p:extLst>
  </p:cSld>
  <p:clrMap bg1="lt1" tx1="dk1" bg2="lt2" tx2="dk2" accent1="accent1" accent2="accent2" accent3="accent3" accent4="accent4" accent5="accent5" accent6="accent6" hlink="hlink" folHlink="folHlink"/>
  <p:sldLayoutIdLst>
    <p:sldLayoutId id="2147483919" r:id="rId1"/>
    <p:sldLayoutId id="2147483920" r:id="rId2"/>
    <p:sldLayoutId id="2147483921" r:id="rId3"/>
    <p:sldLayoutId id="2147483922" r:id="rId4"/>
    <p:sldLayoutId id="2147483923" r:id="rId5"/>
    <p:sldLayoutId id="2147483924" r:id="rId6"/>
    <p:sldLayoutId id="2147483925" r:id="rId7"/>
    <p:sldLayoutId id="2147483926" r:id="rId8"/>
    <p:sldLayoutId id="2147483927" r:id="rId9"/>
    <p:sldLayoutId id="2147483928" r:id="rId10"/>
    <p:sldLayoutId id="214748392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hyperlink" Target="mailto:abraesen@bruke.de" TargetMode="External"/><Relationship Id="rId2" Type="http://schemas.openxmlformats.org/officeDocument/2006/relationships/image" Target="../media/image1.jpeg"/><Relationship Id="rId1" Type="http://schemas.openxmlformats.org/officeDocument/2006/relationships/slideLayout" Target="../slideLayouts/slideLayout13.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image" Target="../media/image22.png"/><Relationship Id="rId7" Type="http://schemas.openxmlformats.org/officeDocument/2006/relationships/hyperlink" Target="http://images.google.de/imgres?imgurl=http://cdn.infoq.com/statics_s2_20160105-0313u5/resource/news/2015/11/Azure-Service-Fabric/en/resources/ApplicationServices.png&amp;imgrefurl=http://www.infoq.com/news/2015/11/Azure-Service-Fabric&amp;h=541&amp;w=962&amp;tbnid=S3l7p71ymiUWiM:&amp;docid=I4en5dUz5GO0MM&amp;ei=bbubVqGgAaWTyQP605voDg&amp;tbm=isch&amp;iact=rc&amp;uact=3&amp;dur=2268&amp;page=1&amp;start=0&amp;ndsp=24&amp;ved=0ahUKEwjhipHFnLHKAhWlSXIKHfrpBu0QrQMILTAE" TargetMode="External"/><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61.xml.rels><?xml version="1.0" encoding="UTF-8" standalone="yes"?>
<Relationships xmlns="http://schemas.openxmlformats.org/package/2006/relationships"><Relationship Id="rId2" Type="http://schemas.openxmlformats.org/officeDocument/2006/relationships/hyperlink" Target="http://images.google.de/imgres?imgurl=http://cdn.infoq.com/statics_s2_20160105-0313u5/resource/news/2015/11/Azure-Service-Fabric/en/resources/ApplicationServices.png&amp;imgrefurl=http://www.infoq.com/news/2015/11/Azure-Service-Fabric&amp;h=541&amp;w=962&amp;tbnid=S3l7p71ymiUWiM:&amp;docid=I4en5dUz5GO0MM&amp;ei=bbubVqGgAaWTyQP605voDg&amp;tbm=isch&amp;iact=rc&amp;uact=3&amp;dur=2268&amp;page=1&amp;start=0&amp;ndsp=24&amp;ved=0ahUKEwjhipHFnLHKAhWlSXIKHfrpBu0QrQMILTAE" TargetMode="Externa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2" Type="http://schemas.openxmlformats.org/officeDocument/2006/relationships/hyperlink" Target="http://www.sascha-dittmann.de/2015/04/azure-service-fabric-paas-auf-microservice-basis/" TargetMode="Externa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2" Type="http://schemas.openxmlformats.org/officeDocument/2006/relationships/hyperlink" Target="http://images.google.de/imgres?imgurl=http://cdn.infoq.com/statics_s2_20160105-0313u5/resource/news/2015/11/Azure-Service-Fabric/en/resources/ApplicationServices.png&amp;imgrefurl=http://www.infoq.com/news/2015/11/Azure-Service-Fabric&amp;h=541&amp;w=962&amp;tbnid=S3l7p71ymiUWiM:&amp;docid=I4en5dUz5GO0MM&amp;ei=bbubVqGgAaWTyQP605voDg&amp;tbm=isch&amp;iact=rc&amp;uact=3&amp;dur=2268&amp;page=1&amp;start=0&amp;ndsp=24&amp;ved=0ahUKEwjhipHFnLHKAhWlSXIKHfrpBu0QrQMILTAE" TargetMode="Externa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azure.microsoft.com/de-de/pricing/details/virtual-machines/" TargetMode="Externa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hyperlink" Target="http://images.google.de/imgres?imgurl=http://cdn.infoq.com/statics_s2_20160105-0313u5/resource/news/2015/11/Azure-Service-Fabric/en/resources/ApplicationServices.png&amp;imgrefurl=http://www.infoq.com/news/2015/11/Azure-Service-Fabric&amp;h=541&amp;w=962&amp;tbnid=S3l7p71ymiUWiM:&amp;docid=I4en5dUz5GO0MM&amp;ei=bbubVqGgAaWTyQP605voDg&amp;tbm=isch&amp;iact=rc&amp;uact=3&amp;dur=2268&amp;page=1&amp;start=0&amp;ndsp=24&amp;ved=0ahUKEwjhipHFnLHKAhWlSXIKHfrpBu0QrQMILTAE" TargetMode="External"/><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8" Type="http://schemas.openxmlformats.org/officeDocument/2006/relationships/hyperlink" Target="https://de.wikipedia.org/wiki/Actor_Model#cite_note-1" TargetMode="External"/><Relationship Id="rId3" Type="http://schemas.openxmlformats.org/officeDocument/2006/relationships/hyperlink" Target="https://de.wikipedia.org/wiki/Modell" TargetMode="External"/><Relationship Id="rId7" Type="http://schemas.openxmlformats.org/officeDocument/2006/relationships/hyperlink" Target="https://de.wikipedia.org/wiki/Carl_Hewitt" TargetMode="External"/><Relationship Id="rId12" Type="http://schemas.openxmlformats.org/officeDocument/2006/relationships/hyperlink" Target="https://de.wikipedia.org/wiki/Scala_(Programmiersprache)" TargetMode="External"/><Relationship Id="rId2" Type="http://schemas.openxmlformats.org/officeDocument/2006/relationships/hyperlink" Target="https://de.wikipedia.org/wiki/Informatik" TargetMode="External"/><Relationship Id="rId1" Type="http://schemas.openxmlformats.org/officeDocument/2006/relationships/slideLayout" Target="../slideLayouts/slideLayout13.xml"/><Relationship Id="rId6" Type="http://schemas.openxmlformats.org/officeDocument/2006/relationships/hyperlink" Target="https://de.wikipedia.org/wiki/Message_passing" TargetMode="External"/><Relationship Id="rId11" Type="http://schemas.openxmlformats.org/officeDocument/2006/relationships/hyperlink" Target="https://de.wikipedia.org/wiki/D_(Programmiersprache)" TargetMode="External"/><Relationship Id="rId5" Type="http://schemas.openxmlformats.org/officeDocument/2006/relationships/hyperlink" Target="https://de.wikipedia.org/wiki/Nachrichtenaustausch" TargetMode="External"/><Relationship Id="rId10" Type="http://schemas.openxmlformats.org/officeDocument/2006/relationships/hyperlink" Target="https://de.wikipedia.org/wiki/Io_(Programmiersprache)" TargetMode="External"/><Relationship Id="rId4" Type="http://schemas.openxmlformats.org/officeDocument/2006/relationships/hyperlink" Target="https://de.wikipedia.org/wiki/Nebenl%C3%A4ufigkeit" TargetMode="External"/><Relationship Id="rId9" Type="http://schemas.openxmlformats.org/officeDocument/2006/relationships/hyperlink" Target="https://de.wikipedia.org/wiki/Erlang_(Programmiersprache)" TargetMode="External"/></Relationships>
</file>

<file path=ppt/slides/_rels/slide72.xml.rels><?xml version="1.0" encoding="UTF-8" standalone="yes"?>
<Relationships xmlns="http://schemas.openxmlformats.org/package/2006/relationships"><Relationship Id="rId2" Type="http://schemas.openxmlformats.org/officeDocument/2006/relationships/hyperlink" Target="https://azure.microsoft.com/de-de/documentation/articles/service-fabric-reliable-actors-introduction/" TargetMode="External"/><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8" Type="http://schemas.openxmlformats.org/officeDocument/2006/relationships/hyperlink" Target="https://de.wikipedia.org/wiki/Actor_Model" TargetMode="External"/><Relationship Id="rId3" Type="http://schemas.openxmlformats.org/officeDocument/2006/relationships/hyperlink" Target="http://samnewman.io/books/building_microservices" TargetMode="External"/><Relationship Id="rId7" Type="http://schemas.openxmlformats.org/officeDocument/2006/relationships/hyperlink" Target="https://azure.microsoft.com/en-us/documentation/services/service-fabric/" TargetMode="External"/><Relationship Id="rId2" Type="http://schemas.openxmlformats.org/officeDocument/2006/relationships/hyperlink" Target="https://de.wikipedia.org/wiki/Microservices" TargetMode="External"/><Relationship Id="rId1" Type="http://schemas.openxmlformats.org/officeDocument/2006/relationships/slideLayout" Target="../slideLayouts/slideLayout13.xml"/><Relationship Id="rId6" Type="http://schemas.openxmlformats.org/officeDocument/2006/relationships/hyperlink" Target="http://www.infoq.com/microxchg" TargetMode="External"/><Relationship Id="rId5" Type="http://schemas.openxmlformats.org/officeDocument/2006/relationships/hyperlink" Target="https://www.youtube.com/channel/UCGCbB8TPtYMQmJwYVogcPjg" TargetMode="External"/><Relationship Id="rId10" Type="http://schemas.openxmlformats.org/officeDocument/2006/relationships/image" Target="../media/image27.png"/><Relationship Id="rId4" Type="http://schemas.openxmlformats.org/officeDocument/2006/relationships/hyperlink" Target="http://martinfowler.com/articles/microservices.html" TargetMode="External"/><Relationship Id="rId9" Type="http://schemas.openxmlformats.org/officeDocument/2006/relationships/hyperlink" Target="http://www.brianstorti.com/the-actor-model/"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3.xml"/><Relationship Id="rId4" Type="http://schemas.openxmlformats.org/officeDocument/2006/relationships/image" Target="../media/image30.png"/></Relationships>
</file>

<file path=ppt/slides/_rels/slide8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3" Type="http://schemas.openxmlformats.org/officeDocument/2006/relationships/hyperlink" Target="mailto:abraesen@bruke.de" TargetMode="External"/><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31.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de-DE" dirty="0" err="1" smtClean="0"/>
              <a:t>Microservices</a:t>
            </a:r>
            <a:r>
              <a:rPr lang="de-DE" dirty="0" smtClean="0"/>
              <a:t> </a:t>
            </a:r>
            <a:br>
              <a:rPr lang="de-DE" dirty="0" smtClean="0"/>
            </a:br>
            <a:r>
              <a:rPr lang="de-DE" dirty="0" smtClean="0"/>
              <a:t>mit der</a:t>
            </a:r>
            <a:br>
              <a:rPr lang="de-DE" dirty="0" smtClean="0"/>
            </a:br>
            <a:r>
              <a:rPr lang="de-DE" dirty="0" err="1" smtClean="0"/>
              <a:t>Azure</a:t>
            </a:r>
            <a:r>
              <a:rPr lang="de-DE" dirty="0" smtClean="0"/>
              <a:t> Service </a:t>
            </a:r>
            <a:r>
              <a:rPr lang="de-DE" dirty="0" err="1" smtClean="0"/>
              <a:t>Fabric</a:t>
            </a:r>
            <a:r>
              <a:rPr lang="de-DE" dirty="0" smtClean="0"/>
              <a:t> </a:t>
            </a:r>
            <a:br>
              <a:rPr lang="de-DE" dirty="0" smtClean="0"/>
            </a:br>
            <a:r>
              <a:rPr lang="de-DE" sz="3600" dirty="0" smtClean="0"/>
              <a:t>(Microsoft Next Generation </a:t>
            </a:r>
            <a:r>
              <a:rPr lang="de-DE" sz="3600" dirty="0" err="1" smtClean="0"/>
              <a:t>PaaS</a:t>
            </a:r>
            <a:r>
              <a:rPr lang="de-DE" sz="3600" dirty="0" smtClean="0"/>
              <a:t> </a:t>
            </a:r>
            <a:r>
              <a:rPr lang="de-DE" sz="3600" dirty="0" err="1" smtClean="0"/>
              <a:t>Platform</a:t>
            </a:r>
            <a:r>
              <a:rPr lang="de-DE" sz="3600" dirty="0" smtClean="0"/>
              <a:t>)</a:t>
            </a:r>
            <a:endParaRPr lang="de-DE" sz="3600" dirty="0"/>
          </a:p>
        </p:txBody>
      </p:sp>
      <p:sp>
        <p:nvSpPr>
          <p:cNvPr id="3" name="Subtitle 2"/>
          <p:cNvSpPr>
            <a:spLocks noGrp="1"/>
          </p:cNvSpPr>
          <p:nvPr>
            <p:ph type="subTitle" idx="1"/>
          </p:nvPr>
        </p:nvSpPr>
        <p:spPr/>
        <p:txBody>
          <a:bodyPr>
            <a:normAutofit/>
          </a:bodyPr>
          <a:lstStyle/>
          <a:p>
            <a:r>
              <a:rPr lang="de-DE" dirty="0" smtClean="0"/>
              <a:t>.NET User Group Frankfurt</a:t>
            </a:r>
          </a:p>
          <a:p>
            <a:r>
              <a:rPr lang="de-DE" dirty="0" smtClean="0"/>
              <a:t>Andreas Bräsen 10-Mrz-2016</a:t>
            </a:r>
            <a:endParaRPr lang="de-DE" dirty="0"/>
          </a:p>
        </p:txBody>
      </p:sp>
    </p:spTree>
    <p:extLst>
      <p:ext uri="{BB962C8B-B14F-4D97-AF65-F5344CB8AC3E}">
        <p14:creationId xmlns:p14="http://schemas.microsoft.com/office/powerpoint/2010/main" val="14690442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 einmal kamen die fiesen Fragen…</a:t>
            </a:r>
            <a:endParaRPr lang="de-DE" dirty="0"/>
          </a:p>
        </p:txBody>
      </p:sp>
      <p:sp>
        <p:nvSpPr>
          <p:cNvPr id="3" name="Inhaltsplatzhalter 2"/>
          <p:cNvSpPr>
            <a:spLocks noGrp="1"/>
          </p:cNvSpPr>
          <p:nvPr>
            <p:ph idx="1"/>
          </p:nvPr>
        </p:nvSpPr>
        <p:spPr/>
        <p:txBody>
          <a:bodyPr>
            <a:normAutofit fontScale="92500"/>
          </a:bodyPr>
          <a:lstStyle/>
          <a:p>
            <a:r>
              <a:rPr lang="de-DE" i="1" dirty="0" smtClean="0"/>
              <a:t>“Könnt ihr mal kurz was fixen/ändern und dann das Ganze schnell mal     </a:t>
            </a:r>
            <a:br>
              <a:rPr lang="de-DE" i="1" dirty="0" smtClean="0"/>
            </a:br>
            <a:r>
              <a:rPr lang="de-DE" i="1" dirty="0" smtClean="0"/>
              <a:t>  </a:t>
            </a:r>
            <a:r>
              <a:rPr lang="de-DE" i="1" dirty="0" err="1" smtClean="0"/>
              <a:t>deployen</a:t>
            </a:r>
            <a:r>
              <a:rPr lang="de-DE" i="1" dirty="0" smtClean="0"/>
              <a:t> ?”</a:t>
            </a:r>
          </a:p>
          <a:p>
            <a:r>
              <a:rPr lang="de-DE" i="1" dirty="0" smtClean="0"/>
              <a:t>“Wir wollen eine fachliche Komponente nur noch in einem Feed haben und </a:t>
            </a:r>
            <a:br>
              <a:rPr lang="de-DE" i="1" dirty="0" smtClean="0"/>
            </a:br>
            <a:r>
              <a:rPr lang="de-DE" i="1" dirty="0" smtClean="0"/>
              <a:t>  nicht wie jetzt auf jedem Feed. Wäre das möglich ?”</a:t>
            </a:r>
          </a:p>
          <a:p>
            <a:r>
              <a:rPr lang="de-DE" i="1" dirty="0" smtClean="0"/>
              <a:t>“Wir werden wachsen, kommt Ihr mit der zunehmenden Last im Bereich x </a:t>
            </a:r>
            <a:br>
              <a:rPr lang="de-DE" i="1" dirty="0" smtClean="0"/>
            </a:br>
            <a:r>
              <a:rPr lang="de-DE" i="1" dirty="0" smtClean="0"/>
              <a:t>  klar ?”</a:t>
            </a:r>
          </a:p>
          <a:p>
            <a:r>
              <a:rPr lang="de-DE" i="1" dirty="0" smtClean="0"/>
              <a:t>“Es werden mehr und mehr Daten anfallen, die ausgewertet, gespeichert </a:t>
            </a:r>
            <a:br>
              <a:rPr lang="de-DE" i="1" dirty="0" smtClean="0"/>
            </a:br>
            <a:r>
              <a:rPr lang="de-DE" i="1" dirty="0" smtClean="0"/>
              <a:t>  und abgefragt werden müssen. Klappt das ?”</a:t>
            </a:r>
          </a:p>
          <a:p>
            <a:r>
              <a:rPr lang="de-DE" i="1" dirty="0" smtClean="0"/>
              <a:t>“Wir müssen aber auch die Kosten im Blick behalten...Also bitte seid </a:t>
            </a:r>
            <a:br>
              <a:rPr lang="de-DE" i="1" dirty="0" smtClean="0"/>
            </a:br>
            <a:r>
              <a:rPr lang="de-DE" i="1" dirty="0" smtClean="0"/>
              <a:t>  vorsichtig mit den </a:t>
            </a:r>
            <a:r>
              <a:rPr lang="de-DE" i="1" dirty="0" err="1" smtClean="0"/>
              <a:t>Azure</a:t>
            </a:r>
            <a:r>
              <a:rPr lang="de-DE" i="1" dirty="0" smtClean="0"/>
              <a:t> </a:t>
            </a:r>
            <a:r>
              <a:rPr lang="de-DE" i="1" dirty="0" err="1" smtClean="0"/>
              <a:t>Resourcen</a:t>
            </a:r>
            <a:r>
              <a:rPr lang="de-DE" i="1" dirty="0" smtClean="0"/>
              <a:t>. Klappt das ?”</a:t>
            </a:r>
          </a:p>
        </p:txBody>
      </p:sp>
    </p:spTree>
    <p:extLst>
      <p:ext uri="{BB962C8B-B14F-4D97-AF65-F5344CB8AC3E}">
        <p14:creationId xmlns:p14="http://schemas.microsoft.com/office/powerpoint/2010/main" val="2819954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Fiese Fragen…</a:t>
            </a:r>
            <a:endParaRPr lang="de-DE" dirty="0"/>
          </a:p>
        </p:txBody>
      </p:sp>
      <p:sp>
        <p:nvSpPr>
          <p:cNvPr id="3" name="Inhaltsplatzhalter 2"/>
          <p:cNvSpPr>
            <a:spLocks noGrp="1"/>
          </p:cNvSpPr>
          <p:nvPr>
            <p:ph idx="1"/>
          </p:nvPr>
        </p:nvSpPr>
        <p:spPr>
          <a:xfrm>
            <a:off x="838200" y="1502935"/>
            <a:ext cx="10515600" cy="4175125"/>
          </a:xfrm>
        </p:spPr>
        <p:txBody>
          <a:bodyPr>
            <a:normAutofit/>
          </a:bodyPr>
          <a:lstStyle/>
          <a:p>
            <a:r>
              <a:rPr lang="de-DE" i="1" dirty="0" smtClean="0"/>
              <a:t>“Könnt ihr mal kurz was fixen/ändern und dann das Ganze schnell mal </a:t>
            </a:r>
            <a:br>
              <a:rPr lang="de-DE" i="1" dirty="0" smtClean="0"/>
            </a:br>
            <a:r>
              <a:rPr lang="de-DE" i="1" dirty="0" smtClean="0"/>
              <a:t>  </a:t>
            </a:r>
            <a:r>
              <a:rPr lang="de-DE" i="1" dirty="0" err="1" smtClean="0"/>
              <a:t>deployen</a:t>
            </a:r>
            <a:r>
              <a:rPr lang="de-DE" i="1" dirty="0" smtClean="0"/>
              <a:t> ?”</a:t>
            </a:r>
          </a:p>
          <a:p>
            <a:pPr lvl="1"/>
            <a:r>
              <a:rPr lang="de-DE" dirty="0" smtClean="0"/>
              <a:t>Wir könnten das System in kleine unabhängige Komponenten zerlegen.</a:t>
            </a:r>
          </a:p>
          <a:p>
            <a:pPr lvl="1"/>
            <a:r>
              <a:rPr lang="de-DE" dirty="0" smtClean="0"/>
              <a:t>Vorteil</a:t>
            </a:r>
          </a:p>
          <a:p>
            <a:pPr lvl="2"/>
            <a:r>
              <a:rPr lang="de-DE" dirty="0" smtClean="0"/>
              <a:t>Sie bauen schneller.</a:t>
            </a:r>
          </a:p>
          <a:p>
            <a:pPr lvl="2"/>
            <a:r>
              <a:rPr lang="de-DE" dirty="0" smtClean="0"/>
              <a:t>Sie sind einfacher zu Testen, weil die Abhängigkeiten zum Ganzen geringer sind.</a:t>
            </a:r>
          </a:p>
          <a:p>
            <a:pPr lvl="2"/>
            <a:r>
              <a:rPr lang="de-DE" dirty="0" smtClean="0"/>
              <a:t>Sie könnten unabhängig </a:t>
            </a:r>
            <a:r>
              <a:rPr lang="de-DE" dirty="0" err="1" smtClean="0"/>
              <a:t>deployed</a:t>
            </a:r>
            <a:r>
              <a:rPr lang="de-DE" dirty="0" smtClean="0"/>
              <a:t> werden.</a:t>
            </a:r>
          </a:p>
          <a:p>
            <a:pPr lvl="1"/>
            <a:r>
              <a:rPr lang="de-DE" dirty="0" smtClean="0"/>
              <a:t>Offene Fragen</a:t>
            </a:r>
          </a:p>
          <a:p>
            <a:pPr lvl="2"/>
            <a:r>
              <a:rPr lang="de-DE" dirty="0" smtClean="0"/>
              <a:t>Wie </a:t>
            </a:r>
            <a:r>
              <a:rPr lang="de-DE" dirty="0" err="1" smtClean="0"/>
              <a:t>deployen</a:t>
            </a:r>
            <a:r>
              <a:rPr lang="de-DE" dirty="0" smtClean="0"/>
              <a:t> wir im Kontext der Cloud Service unabhängig ?</a:t>
            </a:r>
          </a:p>
          <a:p>
            <a:pPr lvl="2"/>
            <a:r>
              <a:rPr lang="de-DE" dirty="0" smtClean="0"/>
              <a:t>Wie brechen wir das System auf ?</a:t>
            </a:r>
          </a:p>
          <a:p>
            <a:pPr marL="0" indent="0">
              <a:buNone/>
            </a:pPr>
            <a:endParaRPr lang="de-DE" dirty="0" smtClean="0"/>
          </a:p>
        </p:txBody>
      </p:sp>
      <p:sp>
        <p:nvSpPr>
          <p:cNvPr id="4" name="Pfeil nach rechts 3"/>
          <p:cNvSpPr/>
          <p:nvPr/>
        </p:nvSpPr>
        <p:spPr>
          <a:xfrm>
            <a:off x="233301" y="2745581"/>
            <a:ext cx="685800" cy="485775"/>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de-DE" dirty="0"/>
          </a:p>
        </p:txBody>
      </p:sp>
      <p:grpSp>
        <p:nvGrpSpPr>
          <p:cNvPr id="10" name="Gruppieren 9"/>
          <p:cNvGrpSpPr/>
          <p:nvPr/>
        </p:nvGrpSpPr>
        <p:grpSpPr>
          <a:xfrm>
            <a:off x="152400" y="4286250"/>
            <a:ext cx="942674" cy="904875"/>
            <a:chOff x="9029700" y="4667250"/>
            <a:chExt cx="1276350" cy="1162050"/>
          </a:xfrm>
        </p:grpSpPr>
        <p:sp>
          <p:nvSpPr>
            <p:cNvPr id="9" name="Ellipse 8"/>
            <p:cNvSpPr/>
            <p:nvPr/>
          </p:nvSpPr>
          <p:spPr>
            <a:xfrm>
              <a:off x="9029700" y="4667250"/>
              <a:ext cx="1276350" cy="116205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de-DE" sz="1100" dirty="0"/>
            </a:p>
          </p:txBody>
        </p:sp>
        <p:sp>
          <p:nvSpPr>
            <p:cNvPr id="7" name="Ovale Legende 6"/>
            <p:cNvSpPr/>
            <p:nvPr/>
          </p:nvSpPr>
          <p:spPr>
            <a:xfrm>
              <a:off x="9248775" y="4857751"/>
              <a:ext cx="828675" cy="772258"/>
            </a:xfrm>
            <a:prstGeom prst="wedgeEllipseCallout">
              <a:avLst>
                <a:gd name="adj1" fmla="val -46120"/>
                <a:gd name="adj2" fmla="val 4367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00" dirty="0"/>
            </a:p>
          </p:txBody>
        </p:sp>
        <p:sp>
          <p:nvSpPr>
            <p:cNvPr id="8" name="Textfeld 7"/>
            <p:cNvSpPr txBox="1"/>
            <p:nvPr/>
          </p:nvSpPr>
          <p:spPr>
            <a:xfrm>
              <a:off x="9368804" y="4892856"/>
              <a:ext cx="588616" cy="750974"/>
            </a:xfrm>
            <a:prstGeom prst="rect">
              <a:avLst/>
            </a:prstGeom>
            <a:noFill/>
          </p:spPr>
          <p:txBody>
            <a:bodyPr wrap="none" rtlCol="0">
              <a:spAutoFit/>
            </a:bodyPr>
            <a:lstStyle/>
            <a:p>
              <a:r>
                <a:rPr lang="de-DE" sz="3200" dirty="0" smtClean="0">
                  <a:latin typeface="Arial Black" panose="020B0A04020102020204" pitchFamily="34" charset="0"/>
                </a:rPr>
                <a:t>?</a:t>
              </a:r>
              <a:endParaRPr lang="de-DE" sz="3200" dirty="0">
                <a:latin typeface="Arial Black" panose="020B0A04020102020204" pitchFamily="34" charset="0"/>
              </a:endParaRPr>
            </a:p>
          </p:txBody>
        </p:sp>
      </p:grpSp>
    </p:spTree>
    <p:extLst>
      <p:ext uri="{BB962C8B-B14F-4D97-AF65-F5344CB8AC3E}">
        <p14:creationId xmlns:p14="http://schemas.microsoft.com/office/powerpoint/2010/main" val="717364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Fiese Fragen…</a:t>
            </a:r>
            <a:endParaRPr lang="de-DE" dirty="0"/>
          </a:p>
        </p:txBody>
      </p:sp>
      <p:sp>
        <p:nvSpPr>
          <p:cNvPr id="3" name="Inhaltsplatzhalter 2"/>
          <p:cNvSpPr>
            <a:spLocks noGrp="1"/>
          </p:cNvSpPr>
          <p:nvPr>
            <p:ph idx="1"/>
          </p:nvPr>
        </p:nvSpPr>
        <p:spPr/>
        <p:txBody>
          <a:bodyPr>
            <a:normAutofit/>
          </a:bodyPr>
          <a:lstStyle/>
          <a:p>
            <a:r>
              <a:rPr lang="de-DE" i="1" dirty="0" smtClean="0"/>
              <a:t>“Wir wollen eine fachliche Komponente nur noch in einem Feed </a:t>
            </a:r>
            <a:br>
              <a:rPr lang="de-DE" i="1" dirty="0" smtClean="0"/>
            </a:br>
            <a:r>
              <a:rPr lang="de-DE" i="1" dirty="0" smtClean="0"/>
              <a:t>  haben und nicht wie jetzt auf jedem Feed. Wäre das möglich ?”</a:t>
            </a:r>
          </a:p>
          <a:p>
            <a:pPr lvl="1"/>
            <a:r>
              <a:rPr lang="de-DE" dirty="0" smtClean="0"/>
              <a:t>Hier wäre das Herausschneiden der Funktionalität auch eine Lösung. Wir würden dass dann als ein eigenständiges Produkt zu handhaben.</a:t>
            </a:r>
          </a:p>
          <a:p>
            <a:pPr lvl="1"/>
            <a:r>
              <a:rPr lang="de-DE" dirty="0" smtClean="0"/>
              <a:t>Vorteil:</a:t>
            </a:r>
          </a:p>
          <a:p>
            <a:pPr lvl="2"/>
            <a:r>
              <a:rPr lang="de-DE" dirty="0" smtClean="0"/>
              <a:t>Unabhängiges Testen.</a:t>
            </a:r>
          </a:p>
          <a:p>
            <a:pPr lvl="2"/>
            <a:r>
              <a:rPr lang="de-DE" dirty="0" smtClean="0"/>
              <a:t>Alle anderen Umgebungen benutzen die Komponente wie jede andere externe Komponente.</a:t>
            </a:r>
          </a:p>
          <a:p>
            <a:pPr lvl="1"/>
            <a:r>
              <a:rPr lang="de-DE" dirty="0" smtClean="0"/>
              <a:t>Offene Fragen</a:t>
            </a:r>
          </a:p>
          <a:p>
            <a:pPr lvl="2"/>
            <a:r>
              <a:rPr lang="de-DE" dirty="0" smtClean="0"/>
              <a:t>Wie machen wir das mit dem </a:t>
            </a:r>
            <a:r>
              <a:rPr lang="de-DE" dirty="0" err="1" smtClean="0"/>
              <a:t>Deployment</a:t>
            </a:r>
            <a:r>
              <a:rPr lang="de-DE" dirty="0" smtClean="0"/>
              <a:t> von einem eigenständigen Produkt?</a:t>
            </a:r>
          </a:p>
          <a:p>
            <a:pPr lvl="2"/>
            <a:r>
              <a:rPr lang="de-DE" dirty="0" smtClean="0"/>
              <a:t>Wie sieht es mit zusätzlichen Kosten aus ?</a:t>
            </a:r>
          </a:p>
        </p:txBody>
      </p:sp>
      <p:sp>
        <p:nvSpPr>
          <p:cNvPr id="4" name="Pfeil nach rechts 3"/>
          <p:cNvSpPr/>
          <p:nvPr/>
        </p:nvSpPr>
        <p:spPr>
          <a:xfrm>
            <a:off x="223776" y="3307556"/>
            <a:ext cx="685800" cy="485775"/>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de-DE" dirty="0"/>
          </a:p>
        </p:txBody>
      </p:sp>
      <p:grpSp>
        <p:nvGrpSpPr>
          <p:cNvPr id="5" name="Gruppieren 4"/>
          <p:cNvGrpSpPr/>
          <p:nvPr/>
        </p:nvGrpSpPr>
        <p:grpSpPr>
          <a:xfrm>
            <a:off x="142875" y="4594225"/>
            <a:ext cx="942674" cy="904875"/>
            <a:chOff x="9029700" y="4667250"/>
            <a:chExt cx="1276350" cy="1162050"/>
          </a:xfrm>
        </p:grpSpPr>
        <p:sp>
          <p:nvSpPr>
            <p:cNvPr id="6" name="Ellipse 5"/>
            <p:cNvSpPr/>
            <p:nvPr/>
          </p:nvSpPr>
          <p:spPr>
            <a:xfrm>
              <a:off x="9029700" y="4667250"/>
              <a:ext cx="1276350" cy="116205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de-DE" sz="1100" dirty="0"/>
            </a:p>
          </p:txBody>
        </p:sp>
        <p:sp>
          <p:nvSpPr>
            <p:cNvPr id="7" name="Ovale Legende 6"/>
            <p:cNvSpPr/>
            <p:nvPr/>
          </p:nvSpPr>
          <p:spPr>
            <a:xfrm>
              <a:off x="9248775" y="4857751"/>
              <a:ext cx="828675" cy="772258"/>
            </a:xfrm>
            <a:prstGeom prst="wedgeEllipseCallout">
              <a:avLst>
                <a:gd name="adj1" fmla="val -46120"/>
                <a:gd name="adj2" fmla="val 4367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00" dirty="0"/>
            </a:p>
          </p:txBody>
        </p:sp>
        <p:sp>
          <p:nvSpPr>
            <p:cNvPr id="8" name="Textfeld 7"/>
            <p:cNvSpPr txBox="1"/>
            <p:nvPr/>
          </p:nvSpPr>
          <p:spPr>
            <a:xfrm>
              <a:off x="9368804" y="4892856"/>
              <a:ext cx="588616" cy="750974"/>
            </a:xfrm>
            <a:prstGeom prst="rect">
              <a:avLst/>
            </a:prstGeom>
            <a:noFill/>
          </p:spPr>
          <p:txBody>
            <a:bodyPr wrap="none" rtlCol="0">
              <a:spAutoFit/>
            </a:bodyPr>
            <a:lstStyle/>
            <a:p>
              <a:r>
                <a:rPr lang="de-DE" sz="3200" dirty="0" smtClean="0">
                  <a:latin typeface="Arial Black" panose="020B0A04020102020204" pitchFamily="34" charset="0"/>
                </a:rPr>
                <a:t>?</a:t>
              </a:r>
              <a:endParaRPr lang="de-DE" sz="3200" dirty="0">
                <a:latin typeface="Arial Black" panose="020B0A04020102020204" pitchFamily="34" charset="0"/>
              </a:endParaRPr>
            </a:p>
          </p:txBody>
        </p:sp>
      </p:grpSp>
    </p:spTree>
    <p:extLst>
      <p:ext uri="{BB962C8B-B14F-4D97-AF65-F5344CB8AC3E}">
        <p14:creationId xmlns:p14="http://schemas.microsoft.com/office/powerpoint/2010/main" val="2392665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Fiese Fragen…</a:t>
            </a:r>
            <a:endParaRPr lang="de-DE" dirty="0"/>
          </a:p>
        </p:txBody>
      </p:sp>
      <p:sp>
        <p:nvSpPr>
          <p:cNvPr id="3" name="Inhaltsplatzhalter 2"/>
          <p:cNvSpPr>
            <a:spLocks noGrp="1"/>
          </p:cNvSpPr>
          <p:nvPr>
            <p:ph idx="1"/>
          </p:nvPr>
        </p:nvSpPr>
        <p:spPr/>
        <p:txBody>
          <a:bodyPr>
            <a:normAutofit/>
          </a:bodyPr>
          <a:lstStyle/>
          <a:p>
            <a:r>
              <a:rPr lang="de-DE" i="1" dirty="0" smtClean="0"/>
              <a:t>“Wir werden wachsen, kommt Ihr mit der zunehmenden Last im </a:t>
            </a:r>
            <a:br>
              <a:rPr lang="de-DE" i="1" dirty="0" smtClean="0"/>
            </a:br>
            <a:r>
              <a:rPr lang="de-DE" i="1" dirty="0" smtClean="0"/>
              <a:t>  Bereich x klar ?”</a:t>
            </a:r>
          </a:p>
          <a:p>
            <a:pPr lvl="1"/>
            <a:r>
              <a:rPr lang="de-DE" dirty="0" smtClean="0"/>
              <a:t>Ganz klar – </a:t>
            </a:r>
            <a:r>
              <a:rPr lang="de-DE" dirty="0" err="1" smtClean="0"/>
              <a:t>Scale</a:t>
            </a:r>
            <a:r>
              <a:rPr lang="de-DE" dirty="0" smtClean="0"/>
              <a:t> </a:t>
            </a:r>
            <a:r>
              <a:rPr lang="de-DE" dirty="0" err="1" smtClean="0"/>
              <a:t>Up</a:t>
            </a:r>
            <a:r>
              <a:rPr lang="de-DE" dirty="0" smtClean="0"/>
              <a:t> </a:t>
            </a:r>
            <a:r>
              <a:rPr lang="de-DE" dirty="0" err="1" smtClean="0"/>
              <a:t>and</a:t>
            </a:r>
            <a:r>
              <a:rPr lang="de-DE" dirty="0" smtClean="0"/>
              <a:t> </a:t>
            </a:r>
            <a:r>
              <a:rPr lang="de-DE" dirty="0" err="1" smtClean="0"/>
              <a:t>Scale</a:t>
            </a:r>
            <a:r>
              <a:rPr lang="de-DE" dirty="0" smtClean="0"/>
              <a:t> Out des Cloud Services … oder doch Teile heraustrennen und separate skalieren?</a:t>
            </a:r>
          </a:p>
          <a:p>
            <a:pPr lvl="1"/>
            <a:r>
              <a:rPr lang="de-DE" dirty="0" smtClean="0"/>
              <a:t>Vorteil:</a:t>
            </a:r>
          </a:p>
          <a:p>
            <a:pPr lvl="2"/>
            <a:r>
              <a:rPr lang="de-DE" dirty="0" err="1" smtClean="0"/>
              <a:t>Scale</a:t>
            </a:r>
            <a:r>
              <a:rPr lang="de-DE" dirty="0" smtClean="0"/>
              <a:t> Out </a:t>
            </a:r>
            <a:r>
              <a:rPr lang="de-DE" dirty="0" err="1" smtClean="0"/>
              <a:t>and</a:t>
            </a:r>
            <a:r>
              <a:rPr lang="de-DE" dirty="0" smtClean="0"/>
              <a:t> </a:t>
            </a:r>
            <a:r>
              <a:rPr lang="de-DE" dirty="0" err="1" smtClean="0"/>
              <a:t>Scale</a:t>
            </a:r>
            <a:r>
              <a:rPr lang="de-DE" dirty="0" smtClean="0"/>
              <a:t> </a:t>
            </a:r>
            <a:r>
              <a:rPr lang="de-DE" dirty="0" err="1" smtClean="0"/>
              <a:t>Up</a:t>
            </a:r>
            <a:r>
              <a:rPr lang="de-DE" dirty="0" smtClean="0"/>
              <a:t> bekommen wir bei </a:t>
            </a:r>
            <a:r>
              <a:rPr lang="de-DE" dirty="0" err="1" smtClean="0"/>
              <a:t>Could</a:t>
            </a:r>
            <a:r>
              <a:rPr lang="de-DE" dirty="0" smtClean="0"/>
              <a:t> Services out </a:t>
            </a:r>
            <a:r>
              <a:rPr lang="de-DE" dirty="0" err="1" smtClean="0"/>
              <a:t>of</a:t>
            </a:r>
            <a:r>
              <a:rPr lang="de-DE" dirty="0" smtClean="0"/>
              <a:t> the Box.</a:t>
            </a:r>
          </a:p>
          <a:p>
            <a:pPr lvl="1"/>
            <a:r>
              <a:rPr lang="de-DE" dirty="0" smtClean="0"/>
              <a:t>Offene Fragen</a:t>
            </a:r>
          </a:p>
          <a:p>
            <a:pPr lvl="2"/>
            <a:r>
              <a:rPr lang="de-DE" dirty="0" err="1" smtClean="0"/>
              <a:t>Hmmm</a:t>
            </a:r>
            <a:r>
              <a:rPr lang="de-DE" dirty="0" smtClean="0"/>
              <a:t>, wie sieht es mit den zusätzlichen Kosten aus, wenn einzelne Teile ein eigenes </a:t>
            </a:r>
            <a:r>
              <a:rPr lang="de-DE" dirty="0" err="1" smtClean="0"/>
              <a:t>Scale</a:t>
            </a:r>
            <a:r>
              <a:rPr lang="de-DE" dirty="0" smtClean="0"/>
              <a:t> </a:t>
            </a:r>
            <a:r>
              <a:rPr lang="de-DE" dirty="0" err="1" smtClean="0"/>
              <a:t>Up</a:t>
            </a:r>
            <a:r>
              <a:rPr lang="de-DE" dirty="0" smtClean="0"/>
              <a:t>/Out bekommen ?</a:t>
            </a:r>
            <a:endParaRPr lang="de-DE" dirty="0"/>
          </a:p>
        </p:txBody>
      </p:sp>
      <p:sp>
        <p:nvSpPr>
          <p:cNvPr id="4" name="Pfeil nach rechts 3"/>
          <p:cNvSpPr/>
          <p:nvPr/>
        </p:nvSpPr>
        <p:spPr>
          <a:xfrm>
            <a:off x="269362" y="3378642"/>
            <a:ext cx="685800" cy="485775"/>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de-DE" dirty="0"/>
          </a:p>
        </p:txBody>
      </p:sp>
      <p:grpSp>
        <p:nvGrpSpPr>
          <p:cNvPr id="5" name="Gruppieren 4"/>
          <p:cNvGrpSpPr/>
          <p:nvPr/>
        </p:nvGrpSpPr>
        <p:grpSpPr>
          <a:xfrm>
            <a:off x="242826" y="4181475"/>
            <a:ext cx="942674" cy="904875"/>
            <a:chOff x="9029700" y="4667250"/>
            <a:chExt cx="1276350" cy="1162050"/>
          </a:xfrm>
        </p:grpSpPr>
        <p:sp>
          <p:nvSpPr>
            <p:cNvPr id="6" name="Ellipse 5"/>
            <p:cNvSpPr/>
            <p:nvPr/>
          </p:nvSpPr>
          <p:spPr>
            <a:xfrm>
              <a:off x="9029700" y="4667250"/>
              <a:ext cx="1276350" cy="116205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de-DE" sz="1100" dirty="0"/>
            </a:p>
          </p:txBody>
        </p:sp>
        <p:sp>
          <p:nvSpPr>
            <p:cNvPr id="7" name="Ovale Legende 6"/>
            <p:cNvSpPr/>
            <p:nvPr/>
          </p:nvSpPr>
          <p:spPr>
            <a:xfrm>
              <a:off x="9248775" y="4857751"/>
              <a:ext cx="828675" cy="772258"/>
            </a:xfrm>
            <a:prstGeom prst="wedgeEllipseCallout">
              <a:avLst>
                <a:gd name="adj1" fmla="val -46120"/>
                <a:gd name="adj2" fmla="val 4367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00" dirty="0"/>
            </a:p>
          </p:txBody>
        </p:sp>
        <p:sp>
          <p:nvSpPr>
            <p:cNvPr id="8" name="Textfeld 7"/>
            <p:cNvSpPr txBox="1"/>
            <p:nvPr/>
          </p:nvSpPr>
          <p:spPr>
            <a:xfrm>
              <a:off x="9368804" y="4892856"/>
              <a:ext cx="588616" cy="750974"/>
            </a:xfrm>
            <a:prstGeom prst="rect">
              <a:avLst/>
            </a:prstGeom>
            <a:noFill/>
          </p:spPr>
          <p:txBody>
            <a:bodyPr wrap="none" rtlCol="0">
              <a:spAutoFit/>
            </a:bodyPr>
            <a:lstStyle/>
            <a:p>
              <a:r>
                <a:rPr lang="de-DE" sz="3200" dirty="0" smtClean="0">
                  <a:latin typeface="Arial Black" panose="020B0A04020102020204" pitchFamily="34" charset="0"/>
                </a:rPr>
                <a:t>?</a:t>
              </a:r>
              <a:endParaRPr lang="de-DE" sz="3200" dirty="0">
                <a:latin typeface="Arial Black" panose="020B0A04020102020204" pitchFamily="34" charset="0"/>
              </a:endParaRPr>
            </a:p>
          </p:txBody>
        </p:sp>
      </p:grpSp>
    </p:spTree>
    <p:extLst>
      <p:ext uri="{BB962C8B-B14F-4D97-AF65-F5344CB8AC3E}">
        <p14:creationId xmlns:p14="http://schemas.microsoft.com/office/powerpoint/2010/main" val="3254364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Fiese Fragen…</a:t>
            </a:r>
            <a:endParaRPr lang="de-DE" dirty="0"/>
          </a:p>
        </p:txBody>
      </p:sp>
      <p:sp>
        <p:nvSpPr>
          <p:cNvPr id="3" name="Inhaltsplatzhalter 2"/>
          <p:cNvSpPr>
            <a:spLocks noGrp="1"/>
          </p:cNvSpPr>
          <p:nvPr>
            <p:ph idx="1"/>
          </p:nvPr>
        </p:nvSpPr>
        <p:spPr/>
        <p:txBody>
          <a:bodyPr>
            <a:normAutofit/>
          </a:bodyPr>
          <a:lstStyle/>
          <a:p>
            <a:r>
              <a:rPr lang="de-DE" i="1" dirty="0" smtClean="0"/>
              <a:t>“Es werden mehr und mehr Daten anfallen, die ausgewertet, </a:t>
            </a:r>
            <a:br>
              <a:rPr lang="de-DE" i="1" dirty="0" smtClean="0"/>
            </a:br>
            <a:r>
              <a:rPr lang="de-DE" i="1" dirty="0" smtClean="0"/>
              <a:t>  gespeichert und abgefragt werden müssen. Klappt das ?”</a:t>
            </a:r>
          </a:p>
          <a:p>
            <a:pPr lvl="1"/>
            <a:r>
              <a:rPr lang="de-DE" dirty="0" smtClean="0">
                <a:solidFill>
                  <a:prstClr val="black"/>
                </a:solidFill>
              </a:rPr>
              <a:t>Auch hier - Ganz klar – </a:t>
            </a:r>
            <a:r>
              <a:rPr lang="de-DE" dirty="0" err="1" smtClean="0">
                <a:solidFill>
                  <a:prstClr val="black"/>
                </a:solidFill>
              </a:rPr>
              <a:t>Scale</a:t>
            </a:r>
            <a:r>
              <a:rPr lang="de-DE" dirty="0" smtClean="0">
                <a:solidFill>
                  <a:prstClr val="black"/>
                </a:solidFill>
              </a:rPr>
              <a:t> </a:t>
            </a:r>
            <a:r>
              <a:rPr lang="de-DE" dirty="0" err="1" smtClean="0">
                <a:solidFill>
                  <a:prstClr val="black"/>
                </a:solidFill>
              </a:rPr>
              <a:t>Up</a:t>
            </a:r>
            <a:r>
              <a:rPr lang="de-DE" dirty="0" smtClean="0">
                <a:solidFill>
                  <a:prstClr val="black"/>
                </a:solidFill>
              </a:rPr>
              <a:t>…. oder doch lieber die Datenbank aufteilen in viele kleine, oder doch Daten in andere Datenspeicher speichern?</a:t>
            </a:r>
          </a:p>
          <a:p>
            <a:pPr lvl="1"/>
            <a:r>
              <a:rPr lang="de-DE" dirty="0" smtClean="0">
                <a:solidFill>
                  <a:prstClr val="black"/>
                </a:solidFill>
              </a:rPr>
              <a:t>Vorteil:</a:t>
            </a:r>
          </a:p>
          <a:p>
            <a:pPr lvl="2"/>
            <a:r>
              <a:rPr lang="de-DE" dirty="0" smtClean="0">
                <a:solidFill>
                  <a:prstClr val="black"/>
                </a:solidFill>
              </a:rPr>
              <a:t>Das </a:t>
            </a:r>
            <a:r>
              <a:rPr lang="de-DE" dirty="0" err="1" smtClean="0">
                <a:solidFill>
                  <a:prstClr val="black"/>
                </a:solidFill>
              </a:rPr>
              <a:t>Scale</a:t>
            </a:r>
            <a:r>
              <a:rPr lang="de-DE" dirty="0" smtClean="0">
                <a:solidFill>
                  <a:prstClr val="black"/>
                </a:solidFill>
              </a:rPr>
              <a:t> </a:t>
            </a:r>
            <a:r>
              <a:rPr lang="de-DE" dirty="0" err="1" smtClean="0">
                <a:solidFill>
                  <a:prstClr val="black"/>
                </a:solidFill>
              </a:rPr>
              <a:t>Up</a:t>
            </a:r>
            <a:r>
              <a:rPr lang="de-DE" dirty="0" smtClean="0">
                <a:solidFill>
                  <a:prstClr val="black"/>
                </a:solidFill>
              </a:rPr>
              <a:t> bekommen wir bei SQL </a:t>
            </a:r>
            <a:r>
              <a:rPr lang="de-DE" dirty="0" err="1" smtClean="0">
                <a:solidFill>
                  <a:prstClr val="black"/>
                </a:solidFill>
              </a:rPr>
              <a:t>Azure</a:t>
            </a:r>
            <a:r>
              <a:rPr lang="de-DE" dirty="0" smtClean="0">
                <a:solidFill>
                  <a:prstClr val="black"/>
                </a:solidFill>
              </a:rPr>
              <a:t> out </a:t>
            </a:r>
            <a:r>
              <a:rPr lang="de-DE" dirty="0" err="1" smtClean="0">
                <a:solidFill>
                  <a:prstClr val="black"/>
                </a:solidFill>
              </a:rPr>
              <a:t>of</a:t>
            </a:r>
            <a:r>
              <a:rPr lang="de-DE" dirty="0" smtClean="0">
                <a:solidFill>
                  <a:prstClr val="black"/>
                </a:solidFill>
              </a:rPr>
              <a:t> the Box.</a:t>
            </a:r>
          </a:p>
          <a:p>
            <a:pPr lvl="1"/>
            <a:r>
              <a:rPr lang="de-DE" dirty="0" smtClean="0">
                <a:solidFill>
                  <a:prstClr val="black"/>
                </a:solidFill>
              </a:rPr>
              <a:t>Offene Fragen</a:t>
            </a:r>
          </a:p>
          <a:p>
            <a:pPr lvl="2"/>
            <a:r>
              <a:rPr lang="de-DE" dirty="0" err="1" smtClean="0">
                <a:solidFill>
                  <a:prstClr val="black"/>
                </a:solidFill>
              </a:rPr>
              <a:t>Hmmm</a:t>
            </a:r>
            <a:r>
              <a:rPr lang="de-DE" dirty="0" smtClean="0">
                <a:solidFill>
                  <a:prstClr val="black"/>
                </a:solidFill>
              </a:rPr>
              <a:t>, wie sieht es mit den zusätzlichen Kosten aus ?</a:t>
            </a:r>
          </a:p>
          <a:p>
            <a:pPr lvl="2"/>
            <a:r>
              <a:rPr lang="de-DE" dirty="0" smtClean="0">
                <a:solidFill>
                  <a:prstClr val="black"/>
                </a:solidFill>
              </a:rPr>
              <a:t>Eine Datenbank – Die Erfahrung hat gezeigt, dass bei einigen Systemen ab 4-8 System die Locks in der DB stark zunehmen und bei mehr und mehr Maschinen die Schmerzen immer heftiger werden, bis das Ganze immer langsamer wird.</a:t>
            </a:r>
          </a:p>
          <a:p>
            <a:pPr lvl="2"/>
            <a:r>
              <a:rPr lang="de-DE" dirty="0" smtClean="0">
                <a:solidFill>
                  <a:prstClr val="black"/>
                </a:solidFill>
              </a:rPr>
              <a:t>Was, wenn wir schon die größte DB verwenden ?</a:t>
            </a:r>
          </a:p>
          <a:p>
            <a:pPr lvl="1"/>
            <a:endParaRPr lang="de-DE" i="1" dirty="0" smtClean="0"/>
          </a:p>
        </p:txBody>
      </p:sp>
      <p:sp>
        <p:nvSpPr>
          <p:cNvPr id="4" name="Pfeil nach rechts 3"/>
          <p:cNvSpPr/>
          <p:nvPr/>
        </p:nvSpPr>
        <p:spPr>
          <a:xfrm>
            <a:off x="242826" y="3421856"/>
            <a:ext cx="685800" cy="485775"/>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de-DE" dirty="0"/>
          </a:p>
        </p:txBody>
      </p:sp>
      <p:grpSp>
        <p:nvGrpSpPr>
          <p:cNvPr id="5" name="Gruppieren 4"/>
          <p:cNvGrpSpPr/>
          <p:nvPr/>
        </p:nvGrpSpPr>
        <p:grpSpPr>
          <a:xfrm>
            <a:off x="242826" y="4562475"/>
            <a:ext cx="942674" cy="904875"/>
            <a:chOff x="9029700" y="4667250"/>
            <a:chExt cx="1276350" cy="1162050"/>
          </a:xfrm>
        </p:grpSpPr>
        <p:sp>
          <p:nvSpPr>
            <p:cNvPr id="6" name="Ellipse 5"/>
            <p:cNvSpPr/>
            <p:nvPr/>
          </p:nvSpPr>
          <p:spPr>
            <a:xfrm>
              <a:off x="9029700" y="4667250"/>
              <a:ext cx="1276350" cy="116205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de-DE" sz="1100" dirty="0"/>
            </a:p>
          </p:txBody>
        </p:sp>
        <p:sp>
          <p:nvSpPr>
            <p:cNvPr id="7" name="Ovale Legende 6"/>
            <p:cNvSpPr/>
            <p:nvPr/>
          </p:nvSpPr>
          <p:spPr>
            <a:xfrm>
              <a:off x="9248775" y="4857751"/>
              <a:ext cx="828675" cy="772258"/>
            </a:xfrm>
            <a:prstGeom prst="wedgeEllipseCallout">
              <a:avLst>
                <a:gd name="adj1" fmla="val -46120"/>
                <a:gd name="adj2" fmla="val 4367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00" dirty="0"/>
            </a:p>
          </p:txBody>
        </p:sp>
        <p:sp>
          <p:nvSpPr>
            <p:cNvPr id="8" name="Textfeld 7"/>
            <p:cNvSpPr txBox="1"/>
            <p:nvPr/>
          </p:nvSpPr>
          <p:spPr>
            <a:xfrm>
              <a:off x="9368804" y="4892856"/>
              <a:ext cx="588616" cy="750974"/>
            </a:xfrm>
            <a:prstGeom prst="rect">
              <a:avLst/>
            </a:prstGeom>
            <a:noFill/>
          </p:spPr>
          <p:txBody>
            <a:bodyPr wrap="none" rtlCol="0">
              <a:spAutoFit/>
            </a:bodyPr>
            <a:lstStyle/>
            <a:p>
              <a:r>
                <a:rPr lang="de-DE" sz="3200" dirty="0" smtClean="0">
                  <a:latin typeface="Arial Black" panose="020B0A04020102020204" pitchFamily="34" charset="0"/>
                </a:rPr>
                <a:t>?</a:t>
              </a:r>
              <a:endParaRPr lang="de-DE" sz="3200" dirty="0">
                <a:latin typeface="Arial Black" panose="020B0A04020102020204" pitchFamily="34" charset="0"/>
              </a:endParaRPr>
            </a:p>
          </p:txBody>
        </p:sp>
      </p:grpSp>
    </p:spTree>
    <p:extLst>
      <p:ext uri="{BB962C8B-B14F-4D97-AF65-F5344CB8AC3E}">
        <p14:creationId xmlns:p14="http://schemas.microsoft.com/office/powerpoint/2010/main" val="3772901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Fiese Fragen…</a:t>
            </a:r>
            <a:endParaRPr lang="de-DE" dirty="0"/>
          </a:p>
        </p:txBody>
      </p:sp>
      <p:sp>
        <p:nvSpPr>
          <p:cNvPr id="3" name="Inhaltsplatzhalter 2"/>
          <p:cNvSpPr>
            <a:spLocks noGrp="1"/>
          </p:cNvSpPr>
          <p:nvPr>
            <p:ph idx="1"/>
          </p:nvPr>
        </p:nvSpPr>
        <p:spPr/>
        <p:txBody>
          <a:bodyPr>
            <a:normAutofit/>
          </a:bodyPr>
          <a:lstStyle/>
          <a:p>
            <a:r>
              <a:rPr lang="de-DE" i="1" dirty="0" smtClean="0"/>
              <a:t>“Wir müssen aber auch die Kosten im Blick behalten...Also bitte seid </a:t>
            </a:r>
            <a:br>
              <a:rPr lang="de-DE" i="1" dirty="0" smtClean="0"/>
            </a:br>
            <a:r>
              <a:rPr lang="de-DE" i="1" dirty="0" smtClean="0"/>
              <a:t>  vorsichtig mit den </a:t>
            </a:r>
            <a:r>
              <a:rPr lang="de-DE" i="1" dirty="0" err="1" smtClean="0"/>
              <a:t>Azure</a:t>
            </a:r>
            <a:r>
              <a:rPr lang="de-DE" i="1" dirty="0" smtClean="0"/>
              <a:t> </a:t>
            </a:r>
            <a:r>
              <a:rPr lang="de-DE" i="1" dirty="0" err="1" smtClean="0"/>
              <a:t>Resourcen</a:t>
            </a:r>
            <a:r>
              <a:rPr lang="de-DE" i="1" dirty="0" smtClean="0"/>
              <a:t>. Klappt das ?”</a:t>
            </a:r>
          </a:p>
          <a:p>
            <a:pPr lvl="1"/>
            <a:r>
              <a:rPr lang="de-DE" dirty="0" smtClean="0"/>
              <a:t>Bis jetzt sieht es noch nicht so gut aus…… Was machen wir da ?</a:t>
            </a:r>
          </a:p>
        </p:txBody>
      </p:sp>
      <p:grpSp>
        <p:nvGrpSpPr>
          <p:cNvPr id="4" name="Gruppieren 3"/>
          <p:cNvGrpSpPr/>
          <p:nvPr/>
        </p:nvGrpSpPr>
        <p:grpSpPr>
          <a:xfrm>
            <a:off x="290451" y="2619375"/>
            <a:ext cx="942674" cy="904875"/>
            <a:chOff x="9029700" y="4667250"/>
            <a:chExt cx="1276350" cy="1162050"/>
          </a:xfrm>
        </p:grpSpPr>
        <p:sp>
          <p:nvSpPr>
            <p:cNvPr id="5" name="Ellipse 4"/>
            <p:cNvSpPr/>
            <p:nvPr/>
          </p:nvSpPr>
          <p:spPr>
            <a:xfrm>
              <a:off x="9029700" y="4667250"/>
              <a:ext cx="1276350" cy="116205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de-DE" sz="1100" dirty="0"/>
            </a:p>
          </p:txBody>
        </p:sp>
        <p:sp>
          <p:nvSpPr>
            <p:cNvPr id="6" name="Ovale Legende 5"/>
            <p:cNvSpPr/>
            <p:nvPr/>
          </p:nvSpPr>
          <p:spPr>
            <a:xfrm>
              <a:off x="9248775" y="4857751"/>
              <a:ext cx="828675" cy="772258"/>
            </a:xfrm>
            <a:prstGeom prst="wedgeEllipseCallout">
              <a:avLst>
                <a:gd name="adj1" fmla="val -46120"/>
                <a:gd name="adj2" fmla="val 4367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00" dirty="0"/>
            </a:p>
          </p:txBody>
        </p:sp>
        <p:sp>
          <p:nvSpPr>
            <p:cNvPr id="7" name="Textfeld 6"/>
            <p:cNvSpPr txBox="1"/>
            <p:nvPr/>
          </p:nvSpPr>
          <p:spPr>
            <a:xfrm>
              <a:off x="9368804" y="4892856"/>
              <a:ext cx="588616" cy="750974"/>
            </a:xfrm>
            <a:prstGeom prst="rect">
              <a:avLst/>
            </a:prstGeom>
            <a:noFill/>
          </p:spPr>
          <p:txBody>
            <a:bodyPr wrap="none" rtlCol="0">
              <a:spAutoFit/>
            </a:bodyPr>
            <a:lstStyle/>
            <a:p>
              <a:r>
                <a:rPr lang="de-DE" sz="3200" dirty="0" smtClean="0">
                  <a:latin typeface="Arial Black" panose="020B0A04020102020204" pitchFamily="34" charset="0"/>
                </a:rPr>
                <a:t>?</a:t>
              </a:r>
              <a:endParaRPr lang="de-DE" sz="3200" dirty="0">
                <a:latin typeface="Arial Black" panose="020B0A04020102020204" pitchFamily="34" charset="0"/>
              </a:endParaRPr>
            </a:p>
          </p:txBody>
        </p:sp>
      </p:grpSp>
    </p:spTree>
    <p:extLst>
      <p:ext uri="{BB962C8B-B14F-4D97-AF65-F5344CB8AC3E}">
        <p14:creationId xmlns:p14="http://schemas.microsoft.com/office/powerpoint/2010/main" val="2743733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Hmmm</a:t>
            </a:r>
            <a:r>
              <a:rPr lang="de-DE" dirty="0" smtClean="0"/>
              <a:t>…</a:t>
            </a:r>
            <a:endParaRPr lang="de-DE" dirty="0"/>
          </a:p>
        </p:txBody>
      </p:sp>
      <p:sp>
        <p:nvSpPr>
          <p:cNvPr id="3" name="Inhaltsplatzhalter 2"/>
          <p:cNvSpPr>
            <a:spLocks noGrp="1"/>
          </p:cNvSpPr>
          <p:nvPr>
            <p:ph idx="1"/>
          </p:nvPr>
        </p:nvSpPr>
        <p:spPr/>
        <p:txBody>
          <a:bodyPr>
            <a:normAutofit/>
          </a:bodyPr>
          <a:lstStyle/>
          <a:p>
            <a:pPr marL="0" indent="0">
              <a:buNone/>
            </a:pPr>
            <a:r>
              <a:rPr lang="de-DE" dirty="0" smtClean="0"/>
              <a:t>... irgendwie lese ich immer aufteilen.</a:t>
            </a:r>
          </a:p>
          <a:p>
            <a:pPr marL="0" indent="0">
              <a:buNone/>
            </a:pPr>
            <a:endParaRPr lang="de-DE" dirty="0" smtClean="0"/>
          </a:p>
          <a:p>
            <a:pPr marL="0" indent="0">
              <a:buNone/>
            </a:pPr>
            <a:r>
              <a:rPr lang="de-DE" dirty="0" smtClean="0"/>
              <a:t>…SOA (Service Orientierte Architektur) lässt grüßen</a:t>
            </a:r>
          </a:p>
          <a:p>
            <a:pPr marL="0" indent="0">
              <a:buNone/>
            </a:pPr>
            <a:endParaRPr lang="de-DE" dirty="0" smtClean="0"/>
          </a:p>
          <a:p>
            <a:pPr marL="0" indent="0">
              <a:buNone/>
            </a:pPr>
            <a:r>
              <a:rPr lang="de-DE" dirty="0" smtClean="0"/>
              <a:t>…aber bei SOA fällt man heute zwangsläufig über </a:t>
            </a:r>
            <a:r>
              <a:rPr lang="de-DE" dirty="0" err="1" smtClean="0"/>
              <a:t>Microservices</a:t>
            </a:r>
            <a:r>
              <a:rPr lang="de-DE" dirty="0" smtClean="0"/>
              <a:t>.</a:t>
            </a:r>
          </a:p>
          <a:p>
            <a:pPr marL="0" indent="0">
              <a:buNone/>
            </a:pPr>
            <a:endParaRPr lang="de-DE" dirty="0" smtClean="0"/>
          </a:p>
          <a:p>
            <a:pPr marL="0" indent="0">
              <a:buNone/>
            </a:pPr>
            <a:r>
              <a:rPr lang="de-DE" dirty="0" smtClean="0"/>
              <a:t>…und was ist das schon wieder ?</a:t>
            </a:r>
          </a:p>
          <a:p>
            <a:pPr marL="0" indent="0">
              <a:buNone/>
            </a:pPr>
            <a:endParaRPr lang="de-DE" dirty="0"/>
          </a:p>
        </p:txBody>
      </p:sp>
    </p:spTree>
    <p:extLst>
      <p:ext uri="{BB962C8B-B14F-4D97-AF65-F5344CB8AC3E}">
        <p14:creationId xmlns:p14="http://schemas.microsoft.com/office/powerpoint/2010/main" val="2202254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Hmmm</a:t>
            </a:r>
            <a:r>
              <a:rPr lang="de-DE" dirty="0" smtClean="0"/>
              <a:t>…</a:t>
            </a:r>
            <a:endParaRPr lang="de-DE" dirty="0"/>
          </a:p>
        </p:txBody>
      </p:sp>
      <p:sp>
        <p:nvSpPr>
          <p:cNvPr id="3" name="Inhaltsplatzhalter 2"/>
          <p:cNvSpPr>
            <a:spLocks noGrp="1"/>
          </p:cNvSpPr>
          <p:nvPr>
            <p:ph idx="1"/>
          </p:nvPr>
        </p:nvSpPr>
        <p:spPr/>
        <p:txBody>
          <a:bodyPr>
            <a:normAutofit/>
          </a:bodyPr>
          <a:lstStyle/>
          <a:p>
            <a:pPr marL="0" indent="0">
              <a:buNone/>
            </a:pPr>
            <a:r>
              <a:rPr lang="de-DE" dirty="0" smtClean="0"/>
              <a:t>... irgendwie lese ich immer aufteilen.</a:t>
            </a:r>
          </a:p>
          <a:p>
            <a:pPr marL="0" indent="0">
              <a:buNone/>
            </a:pPr>
            <a:endParaRPr lang="de-DE" dirty="0" smtClean="0"/>
          </a:p>
          <a:p>
            <a:pPr marL="0" indent="0">
              <a:buNone/>
            </a:pPr>
            <a:r>
              <a:rPr lang="de-DE" dirty="0" smtClean="0"/>
              <a:t>…SOA (Service Orientierte Architektur) lässt grüßen</a:t>
            </a:r>
          </a:p>
          <a:p>
            <a:pPr marL="0" indent="0">
              <a:buNone/>
            </a:pPr>
            <a:endParaRPr lang="de-DE" dirty="0" smtClean="0"/>
          </a:p>
          <a:p>
            <a:pPr marL="0" indent="0">
              <a:buNone/>
            </a:pPr>
            <a:r>
              <a:rPr lang="de-DE" dirty="0" smtClean="0"/>
              <a:t>…aber bei SOA fällt man heute zwangsläufig über </a:t>
            </a:r>
            <a:r>
              <a:rPr lang="de-DE" dirty="0" err="1" smtClean="0"/>
              <a:t>Microservices</a:t>
            </a:r>
            <a:r>
              <a:rPr lang="de-DE" dirty="0" smtClean="0"/>
              <a:t> und den </a:t>
            </a:r>
            <a:r>
              <a:rPr lang="de-DE" dirty="0" err="1" smtClean="0"/>
              <a:t>Scale</a:t>
            </a:r>
            <a:r>
              <a:rPr lang="de-DE" dirty="0" smtClean="0"/>
              <a:t> Cube.</a:t>
            </a:r>
          </a:p>
          <a:p>
            <a:pPr marL="0" indent="0">
              <a:buNone/>
            </a:pPr>
            <a:endParaRPr lang="de-DE" dirty="0" smtClean="0"/>
          </a:p>
          <a:p>
            <a:pPr marL="0" indent="0">
              <a:buNone/>
            </a:pPr>
            <a:r>
              <a:rPr lang="de-DE" dirty="0" smtClean="0"/>
              <a:t>…und was ist das schon wieder ?</a:t>
            </a:r>
          </a:p>
          <a:p>
            <a:pPr marL="0" indent="0">
              <a:buNone/>
            </a:pPr>
            <a:endParaRPr lang="de-DE" dirty="0"/>
          </a:p>
        </p:txBody>
      </p:sp>
    </p:spTree>
    <p:extLst>
      <p:ext uri="{BB962C8B-B14F-4D97-AF65-F5344CB8AC3E}">
        <p14:creationId xmlns:p14="http://schemas.microsoft.com/office/powerpoint/2010/main" val="4557211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Scale</a:t>
            </a:r>
            <a:r>
              <a:rPr lang="de-DE" dirty="0" smtClean="0"/>
              <a:t> Cube…wir sind die Borg</a:t>
            </a:r>
            <a:endParaRPr lang="de-DE" dirty="0"/>
          </a:p>
        </p:txBody>
      </p:sp>
      <p:sp>
        <p:nvSpPr>
          <p:cNvPr id="175" name="Würfel 174"/>
          <p:cNvSpPr/>
          <p:nvPr/>
        </p:nvSpPr>
        <p:spPr>
          <a:xfrm>
            <a:off x="4852284" y="3634294"/>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76" name="Würfel 175"/>
          <p:cNvSpPr/>
          <p:nvPr/>
        </p:nvSpPr>
        <p:spPr>
          <a:xfrm>
            <a:off x="5465026" y="3634294"/>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77" name="Würfel 176"/>
          <p:cNvSpPr/>
          <p:nvPr/>
        </p:nvSpPr>
        <p:spPr>
          <a:xfrm>
            <a:off x="6077768" y="3634294"/>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78" name="Würfel 177"/>
          <p:cNvSpPr/>
          <p:nvPr/>
        </p:nvSpPr>
        <p:spPr>
          <a:xfrm>
            <a:off x="6690510" y="3634294"/>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79" name="Würfel 178"/>
          <p:cNvSpPr/>
          <p:nvPr/>
        </p:nvSpPr>
        <p:spPr>
          <a:xfrm>
            <a:off x="7303252" y="3634294"/>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80" name="Würfel 179"/>
          <p:cNvSpPr/>
          <p:nvPr/>
        </p:nvSpPr>
        <p:spPr>
          <a:xfrm>
            <a:off x="4852284" y="3070257"/>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81" name="Würfel 180"/>
          <p:cNvSpPr/>
          <p:nvPr/>
        </p:nvSpPr>
        <p:spPr>
          <a:xfrm>
            <a:off x="5465026" y="3070257"/>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82" name="Würfel 181"/>
          <p:cNvSpPr/>
          <p:nvPr/>
        </p:nvSpPr>
        <p:spPr>
          <a:xfrm>
            <a:off x="6077768" y="3070257"/>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83" name="Würfel 182"/>
          <p:cNvSpPr/>
          <p:nvPr/>
        </p:nvSpPr>
        <p:spPr>
          <a:xfrm>
            <a:off x="6690510" y="3070257"/>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84" name="Würfel 183"/>
          <p:cNvSpPr/>
          <p:nvPr/>
        </p:nvSpPr>
        <p:spPr>
          <a:xfrm>
            <a:off x="7303252" y="3070257"/>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85" name="Würfel 184"/>
          <p:cNvSpPr/>
          <p:nvPr/>
        </p:nvSpPr>
        <p:spPr>
          <a:xfrm>
            <a:off x="4852284" y="2506220"/>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86" name="Würfel 185"/>
          <p:cNvSpPr/>
          <p:nvPr/>
        </p:nvSpPr>
        <p:spPr>
          <a:xfrm>
            <a:off x="5465026" y="2506220"/>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87" name="Würfel 186"/>
          <p:cNvSpPr/>
          <p:nvPr/>
        </p:nvSpPr>
        <p:spPr>
          <a:xfrm>
            <a:off x="6077768" y="2506220"/>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88" name="Würfel 187"/>
          <p:cNvSpPr/>
          <p:nvPr/>
        </p:nvSpPr>
        <p:spPr>
          <a:xfrm>
            <a:off x="6690510" y="2506220"/>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89" name="Würfel 188"/>
          <p:cNvSpPr/>
          <p:nvPr/>
        </p:nvSpPr>
        <p:spPr>
          <a:xfrm>
            <a:off x="7303252" y="2506220"/>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90" name="Würfel 189"/>
          <p:cNvSpPr/>
          <p:nvPr/>
        </p:nvSpPr>
        <p:spPr>
          <a:xfrm>
            <a:off x="4852284" y="1944688"/>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91" name="Würfel 190"/>
          <p:cNvSpPr/>
          <p:nvPr/>
        </p:nvSpPr>
        <p:spPr>
          <a:xfrm>
            <a:off x="5465026" y="1944688"/>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92" name="Würfel 191"/>
          <p:cNvSpPr/>
          <p:nvPr/>
        </p:nvSpPr>
        <p:spPr>
          <a:xfrm>
            <a:off x="6077768" y="1944688"/>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93" name="Würfel 192"/>
          <p:cNvSpPr/>
          <p:nvPr/>
        </p:nvSpPr>
        <p:spPr>
          <a:xfrm>
            <a:off x="6690510" y="1944688"/>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94" name="Würfel 193"/>
          <p:cNvSpPr/>
          <p:nvPr/>
        </p:nvSpPr>
        <p:spPr>
          <a:xfrm>
            <a:off x="7303252" y="1944688"/>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95" name="Würfel 194"/>
          <p:cNvSpPr/>
          <p:nvPr/>
        </p:nvSpPr>
        <p:spPr>
          <a:xfrm>
            <a:off x="4654934" y="3818049"/>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96" name="Würfel 195"/>
          <p:cNvSpPr/>
          <p:nvPr/>
        </p:nvSpPr>
        <p:spPr>
          <a:xfrm>
            <a:off x="5267676" y="3818049"/>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97" name="Würfel 196"/>
          <p:cNvSpPr/>
          <p:nvPr/>
        </p:nvSpPr>
        <p:spPr>
          <a:xfrm>
            <a:off x="5880418" y="3818049"/>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98" name="Würfel 197"/>
          <p:cNvSpPr/>
          <p:nvPr/>
        </p:nvSpPr>
        <p:spPr>
          <a:xfrm>
            <a:off x="6493160" y="3818049"/>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99" name="Würfel 198"/>
          <p:cNvSpPr/>
          <p:nvPr/>
        </p:nvSpPr>
        <p:spPr>
          <a:xfrm>
            <a:off x="7105902" y="3818049"/>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00" name="Würfel 199"/>
          <p:cNvSpPr/>
          <p:nvPr/>
        </p:nvSpPr>
        <p:spPr>
          <a:xfrm>
            <a:off x="4654934" y="3254012"/>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01" name="Würfel 200"/>
          <p:cNvSpPr/>
          <p:nvPr/>
        </p:nvSpPr>
        <p:spPr>
          <a:xfrm>
            <a:off x="5267676" y="3254012"/>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02" name="Würfel 201"/>
          <p:cNvSpPr/>
          <p:nvPr/>
        </p:nvSpPr>
        <p:spPr>
          <a:xfrm>
            <a:off x="5880418" y="3254012"/>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03" name="Würfel 202"/>
          <p:cNvSpPr/>
          <p:nvPr/>
        </p:nvSpPr>
        <p:spPr>
          <a:xfrm>
            <a:off x="6493160" y="3254012"/>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04" name="Würfel 203"/>
          <p:cNvSpPr/>
          <p:nvPr/>
        </p:nvSpPr>
        <p:spPr>
          <a:xfrm>
            <a:off x="7105902" y="3254012"/>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05" name="Würfel 204"/>
          <p:cNvSpPr/>
          <p:nvPr/>
        </p:nvSpPr>
        <p:spPr>
          <a:xfrm>
            <a:off x="4654934" y="2689975"/>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06" name="Würfel 205"/>
          <p:cNvSpPr/>
          <p:nvPr/>
        </p:nvSpPr>
        <p:spPr>
          <a:xfrm>
            <a:off x="5267676" y="2689975"/>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07" name="Würfel 206"/>
          <p:cNvSpPr/>
          <p:nvPr/>
        </p:nvSpPr>
        <p:spPr>
          <a:xfrm>
            <a:off x="5880418" y="2689975"/>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08" name="Würfel 207"/>
          <p:cNvSpPr/>
          <p:nvPr/>
        </p:nvSpPr>
        <p:spPr>
          <a:xfrm>
            <a:off x="6493160" y="2689975"/>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09" name="Würfel 208"/>
          <p:cNvSpPr/>
          <p:nvPr/>
        </p:nvSpPr>
        <p:spPr>
          <a:xfrm>
            <a:off x="7105902" y="2689975"/>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0" name="Würfel 209"/>
          <p:cNvSpPr/>
          <p:nvPr/>
        </p:nvSpPr>
        <p:spPr>
          <a:xfrm>
            <a:off x="4654934" y="2128443"/>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1" name="Würfel 210"/>
          <p:cNvSpPr/>
          <p:nvPr/>
        </p:nvSpPr>
        <p:spPr>
          <a:xfrm>
            <a:off x="5267676" y="2128443"/>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2" name="Würfel 211"/>
          <p:cNvSpPr/>
          <p:nvPr/>
        </p:nvSpPr>
        <p:spPr>
          <a:xfrm>
            <a:off x="5880418" y="2128443"/>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3" name="Würfel 212"/>
          <p:cNvSpPr/>
          <p:nvPr/>
        </p:nvSpPr>
        <p:spPr>
          <a:xfrm>
            <a:off x="6493160" y="2128443"/>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4" name="Würfel 213"/>
          <p:cNvSpPr/>
          <p:nvPr/>
        </p:nvSpPr>
        <p:spPr>
          <a:xfrm>
            <a:off x="7105902" y="2128443"/>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5" name="Würfel 214"/>
          <p:cNvSpPr/>
          <p:nvPr/>
        </p:nvSpPr>
        <p:spPr>
          <a:xfrm>
            <a:off x="4466709" y="3999324"/>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6" name="Würfel 215"/>
          <p:cNvSpPr/>
          <p:nvPr/>
        </p:nvSpPr>
        <p:spPr>
          <a:xfrm>
            <a:off x="5079451" y="3999324"/>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7" name="Würfel 216"/>
          <p:cNvSpPr/>
          <p:nvPr/>
        </p:nvSpPr>
        <p:spPr>
          <a:xfrm>
            <a:off x="5692193" y="3999324"/>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8" name="Würfel 217"/>
          <p:cNvSpPr/>
          <p:nvPr/>
        </p:nvSpPr>
        <p:spPr>
          <a:xfrm>
            <a:off x="6304935" y="3999324"/>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9" name="Würfel 218"/>
          <p:cNvSpPr/>
          <p:nvPr/>
        </p:nvSpPr>
        <p:spPr>
          <a:xfrm>
            <a:off x="6917677" y="3999324"/>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20" name="Würfel 219"/>
          <p:cNvSpPr/>
          <p:nvPr/>
        </p:nvSpPr>
        <p:spPr>
          <a:xfrm>
            <a:off x="4466709" y="3435287"/>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21" name="Würfel 220"/>
          <p:cNvSpPr/>
          <p:nvPr/>
        </p:nvSpPr>
        <p:spPr>
          <a:xfrm>
            <a:off x="5079451" y="3435287"/>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22" name="Würfel 221"/>
          <p:cNvSpPr/>
          <p:nvPr/>
        </p:nvSpPr>
        <p:spPr>
          <a:xfrm>
            <a:off x="5692193" y="3435287"/>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23" name="Würfel 222"/>
          <p:cNvSpPr/>
          <p:nvPr/>
        </p:nvSpPr>
        <p:spPr>
          <a:xfrm>
            <a:off x="6304935" y="3435287"/>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24" name="Würfel 223"/>
          <p:cNvSpPr/>
          <p:nvPr/>
        </p:nvSpPr>
        <p:spPr>
          <a:xfrm>
            <a:off x="6917677" y="3435287"/>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25" name="Würfel 224"/>
          <p:cNvSpPr/>
          <p:nvPr/>
        </p:nvSpPr>
        <p:spPr>
          <a:xfrm>
            <a:off x="4466709" y="2871250"/>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26" name="Würfel 225"/>
          <p:cNvSpPr/>
          <p:nvPr/>
        </p:nvSpPr>
        <p:spPr>
          <a:xfrm>
            <a:off x="5079451" y="2871250"/>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27" name="Würfel 226"/>
          <p:cNvSpPr/>
          <p:nvPr/>
        </p:nvSpPr>
        <p:spPr>
          <a:xfrm>
            <a:off x="5692193" y="2871250"/>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28" name="Würfel 227"/>
          <p:cNvSpPr/>
          <p:nvPr/>
        </p:nvSpPr>
        <p:spPr>
          <a:xfrm>
            <a:off x="6304935" y="2871250"/>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29" name="Würfel 228"/>
          <p:cNvSpPr/>
          <p:nvPr/>
        </p:nvSpPr>
        <p:spPr>
          <a:xfrm>
            <a:off x="6917677" y="2871250"/>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0" name="Würfel 229"/>
          <p:cNvSpPr/>
          <p:nvPr/>
        </p:nvSpPr>
        <p:spPr>
          <a:xfrm>
            <a:off x="4466709" y="2309718"/>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1" name="Würfel 230"/>
          <p:cNvSpPr/>
          <p:nvPr/>
        </p:nvSpPr>
        <p:spPr>
          <a:xfrm>
            <a:off x="5079451" y="2309718"/>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2" name="Würfel 231"/>
          <p:cNvSpPr/>
          <p:nvPr/>
        </p:nvSpPr>
        <p:spPr>
          <a:xfrm>
            <a:off x="5692193" y="2309718"/>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3" name="Würfel 232"/>
          <p:cNvSpPr/>
          <p:nvPr/>
        </p:nvSpPr>
        <p:spPr>
          <a:xfrm>
            <a:off x="6304935" y="2309718"/>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4" name="Würfel 233"/>
          <p:cNvSpPr/>
          <p:nvPr/>
        </p:nvSpPr>
        <p:spPr>
          <a:xfrm>
            <a:off x="6917677" y="2309718"/>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5" name="Würfel 234"/>
          <p:cNvSpPr/>
          <p:nvPr/>
        </p:nvSpPr>
        <p:spPr>
          <a:xfrm>
            <a:off x="4266984" y="4199849"/>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6" name="Würfel 235"/>
          <p:cNvSpPr/>
          <p:nvPr/>
        </p:nvSpPr>
        <p:spPr>
          <a:xfrm>
            <a:off x="4879726" y="4199849"/>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7" name="Würfel 236"/>
          <p:cNvSpPr/>
          <p:nvPr/>
        </p:nvSpPr>
        <p:spPr>
          <a:xfrm>
            <a:off x="5492468" y="4199849"/>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8" name="Würfel 237"/>
          <p:cNvSpPr/>
          <p:nvPr/>
        </p:nvSpPr>
        <p:spPr>
          <a:xfrm>
            <a:off x="6105210" y="4199849"/>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9" name="Würfel 238"/>
          <p:cNvSpPr/>
          <p:nvPr/>
        </p:nvSpPr>
        <p:spPr>
          <a:xfrm>
            <a:off x="6717952" y="4199849"/>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40" name="Würfel 239"/>
          <p:cNvSpPr/>
          <p:nvPr/>
        </p:nvSpPr>
        <p:spPr>
          <a:xfrm>
            <a:off x="4266984" y="3635812"/>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41" name="Würfel 240"/>
          <p:cNvSpPr/>
          <p:nvPr/>
        </p:nvSpPr>
        <p:spPr>
          <a:xfrm>
            <a:off x="4879726" y="3635812"/>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42" name="Würfel 241"/>
          <p:cNvSpPr/>
          <p:nvPr/>
        </p:nvSpPr>
        <p:spPr>
          <a:xfrm>
            <a:off x="5492468" y="3635812"/>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43" name="Würfel 242"/>
          <p:cNvSpPr/>
          <p:nvPr/>
        </p:nvSpPr>
        <p:spPr>
          <a:xfrm>
            <a:off x="6105210" y="3635812"/>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44" name="Würfel 243"/>
          <p:cNvSpPr/>
          <p:nvPr/>
        </p:nvSpPr>
        <p:spPr>
          <a:xfrm>
            <a:off x="6717952" y="3635812"/>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45" name="Würfel 244"/>
          <p:cNvSpPr/>
          <p:nvPr/>
        </p:nvSpPr>
        <p:spPr>
          <a:xfrm>
            <a:off x="4266984" y="3071775"/>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46" name="Würfel 245"/>
          <p:cNvSpPr/>
          <p:nvPr/>
        </p:nvSpPr>
        <p:spPr>
          <a:xfrm>
            <a:off x="4879726" y="3071775"/>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47" name="Würfel 246"/>
          <p:cNvSpPr/>
          <p:nvPr/>
        </p:nvSpPr>
        <p:spPr>
          <a:xfrm>
            <a:off x="5492468" y="3071775"/>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48" name="Würfel 247"/>
          <p:cNvSpPr/>
          <p:nvPr/>
        </p:nvSpPr>
        <p:spPr>
          <a:xfrm>
            <a:off x="6105210" y="3071775"/>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49" name="Würfel 248"/>
          <p:cNvSpPr/>
          <p:nvPr/>
        </p:nvSpPr>
        <p:spPr>
          <a:xfrm>
            <a:off x="6717952" y="3071775"/>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50" name="Würfel 249"/>
          <p:cNvSpPr/>
          <p:nvPr/>
        </p:nvSpPr>
        <p:spPr>
          <a:xfrm>
            <a:off x="4266984" y="2510243"/>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51" name="Würfel 250"/>
          <p:cNvSpPr/>
          <p:nvPr/>
        </p:nvSpPr>
        <p:spPr>
          <a:xfrm>
            <a:off x="4879726" y="2510243"/>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52" name="Würfel 251"/>
          <p:cNvSpPr/>
          <p:nvPr/>
        </p:nvSpPr>
        <p:spPr>
          <a:xfrm>
            <a:off x="5492468" y="2510243"/>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53" name="Würfel 252"/>
          <p:cNvSpPr/>
          <p:nvPr/>
        </p:nvSpPr>
        <p:spPr>
          <a:xfrm>
            <a:off x="6105210" y="2510243"/>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54" name="Würfel 253"/>
          <p:cNvSpPr/>
          <p:nvPr/>
        </p:nvSpPr>
        <p:spPr>
          <a:xfrm>
            <a:off x="6717952" y="2510243"/>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255" name="Gerade Verbindung mit Pfeil 254"/>
          <p:cNvCxnSpPr/>
          <p:nvPr/>
        </p:nvCxnSpPr>
        <p:spPr>
          <a:xfrm flipH="1">
            <a:off x="3734893" y="3142528"/>
            <a:ext cx="5751" cy="2258438"/>
          </a:xfrm>
          <a:prstGeom prst="straightConnector1">
            <a:avLst/>
          </a:prstGeom>
          <a:ln w="38100">
            <a:headEnd type="triangle" w="med" len="med"/>
            <a:tailEnd type="none" w="med" len="med"/>
          </a:ln>
        </p:spPr>
        <p:style>
          <a:lnRef idx="3">
            <a:schemeClr val="dk1"/>
          </a:lnRef>
          <a:fillRef idx="0">
            <a:schemeClr val="dk1"/>
          </a:fillRef>
          <a:effectRef idx="2">
            <a:schemeClr val="dk1"/>
          </a:effectRef>
          <a:fontRef idx="minor">
            <a:schemeClr val="tx1"/>
          </a:fontRef>
        </p:style>
      </p:cxnSp>
      <p:sp>
        <p:nvSpPr>
          <p:cNvPr id="256" name="Textfeld 255"/>
          <p:cNvSpPr txBox="1"/>
          <p:nvPr/>
        </p:nvSpPr>
        <p:spPr>
          <a:xfrm rot="16200000">
            <a:off x="2160864" y="4072873"/>
            <a:ext cx="2363852" cy="646331"/>
          </a:xfrm>
          <a:prstGeom prst="rect">
            <a:avLst/>
          </a:prstGeom>
          <a:noFill/>
        </p:spPr>
        <p:txBody>
          <a:bodyPr wrap="none" rtlCol="0">
            <a:spAutoFit/>
          </a:bodyPr>
          <a:lstStyle/>
          <a:p>
            <a:r>
              <a:rPr lang="de-DE" dirty="0" err="1" smtClean="0"/>
              <a:t>Scale</a:t>
            </a:r>
            <a:r>
              <a:rPr lang="de-DE" dirty="0" smtClean="0"/>
              <a:t> </a:t>
            </a:r>
            <a:r>
              <a:rPr lang="de-DE" dirty="0" err="1" smtClean="0"/>
              <a:t>by</a:t>
            </a:r>
            <a:r>
              <a:rPr lang="de-DE" dirty="0" smtClean="0"/>
              <a:t> </a:t>
            </a:r>
            <a:r>
              <a:rPr lang="de-DE" dirty="0" err="1" smtClean="0"/>
              <a:t>functionality</a:t>
            </a:r>
            <a:endParaRPr lang="de-DE" dirty="0" smtClean="0"/>
          </a:p>
          <a:p>
            <a:r>
              <a:rPr lang="de-DE" dirty="0" smtClean="0"/>
              <a:t>z.B. SOA, </a:t>
            </a:r>
            <a:r>
              <a:rPr lang="de-DE" dirty="0" err="1" smtClean="0"/>
              <a:t>Microservices</a:t>
            </a:r>
            <a:endParaRPr lang="de-DE" dirty="0"/>
          </a:p>
        </p:txBody>
      </p:sp>
      <p:cxnSp>
        <p:nvCxnSpPr>
          <p:cNvPr id="257" name="Gerade Verbindung mit Pfeil 256"/>
          <p:cNvCxnSpPr/>
          <p:nvPr/>
        </p:nvCxnSpPr>
        <p:spPr>
          <a:xfrm flipH="1">
            <a:off x="3728886" y="4964411"/>
            <a:ext cx="467613" cy="450585"/>
          </a:xfrm>
          <a:prstGeom prst="straightConnector1">
            <a:avLst/>
          </a:prstGeom>
          <a:ln w="38100">
            <a:headEnd type="triangle" w="med" len="med"/>
            <a:tailEnd type="none" w="med" len="med"/>
          </a:ln>
        </p:spPr>
        <p:style>
          <a:lnRef idx="3">
            <a:schemeClr val="dk1"/>
          </a:lnRef>
          <a:fillRef idx="0">
            <a:schemeClr val="dk1"/>
          </a:fillRef>
          <a:effectRef idx="2">
            <a:schemeClr val="dk1"/>
          </a:effectRef>
          <a:fontRef idx="minor">
            <a:schemeClr val="tx1"/>
          </a:fontRef>
        </p:style>
      </p:cxnSp>
      <p:cxnSp>
        <p:nvCxnSpPr>
          <p:cNvPr id="262" name="Gerade Verbindung mit Pfeil 261"/>
          <p:cNvCxnSpPr/>
          <p:nvPr/>
        </p:nvCxnSpPr>
        <p:spPr>
          <a:xfrm flipH="1">
            <a:off x="3737768" y="5414996"/>
            <a:ext cx="1954425" cy="6366"/>
          </a:xfrm>
          <a:prstGeom prst="straightConnector1">
            <a:avLst/>
          </a:prstGeom>
          <a:ln w="38100">
            <a:headEnd type="triangle" w="med" len="med"/>
            <a:tailEnd type="none" w="med" len="med"/>
          </a:ln>
        </p:spPr>
        <p:style>
          <a:lnRef idx="3">
            <a:schemeClr val="dk1"/>
          </a:lnRef>
          <a:fillRef idx="0">
            <a:schemeClr val="dk1"/>
          </a:fillRef>
          <a:effectRef idx="2">
            <a:schemeClr val="dk1"/>
          </a:effectRef>
          <a:fontRef idx="minor">
            <a:schemeClr val="tx1"/>
          </a:fontRef>
        </p:style>
      </p:cxnSp>
      <p:sp>
        <p:nvSpPr>
          <p:cNvPr id="266" name="Textfeld 265"/>
          <p:cNvSpPr txBox="1"/>
          <p:nvPr/>
        </p:nvSpPr>
        <p:spPr>
          <a:xfrm rot="18818532">
            <a:off x="6924012" y="4231562"/>
            <a:ext cx="2563522" cy="646331"/>
          </a:xfrm>
          <a:prstGeom prst="rect">
            <a:avLst/>
          </a:prstGeom>
          <a:noFill/>
        </p:spPr>
        <p:txBody>
          <a:bodyPr wrap="none" rtlCol="0">
            <a:spAutoFit/>
          </a:bodyPr>
          <a:lstStyle/>
          <a:p>
            <a:r>
              <a:rPr lang="de-DE" dirty="0" err="1" smtClean="0"/>
              <a:t>Scale</a:t>
            </a:r>
            <a:r>
              <a:rPr lang="de-DE" dirty="0" smtClean="0"/>
              <a:t> </a:t>
            </a:r>
            <a:r>
              <a:rPr lang="de-DE" dirty="0" err="1" smtClean="0"/>
              <a:t>by</a:t>
            </a:r>
            <a:r>
              <a:rPr lang="de-DE" dirty="0" smtClean="0"/>
              <a:t> </a:t>
            </a:r>
            <a:r>
              <a:rPr lang="de-DE" dirty="0" err="1" smtClean="0"/>
              <a:t>partitioning</a:t>
            </a:r>
            <a:r>
              <a:rPr lang="de-DE" dirty="0" smtClean="0"/>
              <a:t> </a:t>
            </a:r>
            <a:r>
              <a:rPr lang="de-DE" dirty="0" err="1" smtClean="0"/>
              <a:t>data</a:t>
            </a:r>
            <a:endParaRPr lang="de-DE" dirty="0" smtClean="0"/>
          </a:p>
          <a:p>
            <a:r>
              <a:rPr lang="de-DE" dirty="0" smtClean="0"/>
              <a:t>z.B. </a:t>
            </a:r>
            <a:r>
              <a:rPr lang="de-DE" dirty="0" err="1" smtClean="0"/>
              <a:t>Sharding</a:t>
            </a:r>
            <a:endParaRPr lang="de-DE" dirty="0" smtClean="0"/>
          </a:p>
        </p:txBody>
      </p:sp>
      <p:sp>
        <p:nvSpPr>
          <p:cNvPr id="267" name="Textfeld 266"/>
          <p:cNvSpPr txBox="1"/>
          <p:nvPr/>
        </p:nvSpPr>
        <p:spPr>
          <a:xfrm>
            <a:off x="3652903" y="5535025"/>
            <a:ext cx="3829766" cy="646331"/>
          </a:xfrm>
          <a:prstGeom prst="rect">
            <a:avLst/>
          </a:prstGeom>
          <a:noFill/>
        </p:spPr>
        <p:txBody>
          <a:bodyPr wrap="none" rtlCol="0">
            <a:spAutoFit/>
          </a:bodyPr>
          <a:lstStyle/>
          <a:p>
            <a:r>
              <a:rPr lang="de-DE" dirty="0" err="1" smtClean="0"/>
              <a:t>Scale</a:t>
            </a:r>
            <a:r>
              <a:rPr lang="de-DE" dirty="0" smtClean="0"/>
              <a:t> </a:t>
            </a:r>
            <a:r>
              <a:rPr lang="de-DE" dirty="0" err="1" smtClean="0"/>
              <a:t>by</a:t>
            </a:r>
            <a:r>
              <a:rPr lang="de-DE" dirty="0" smtClean="0"/>
              <a:t> </a:t>
            </a:r>
            <a:r>
              <a:rPr lang="de-DE" dirty="0" err="1" smtClean="0"/>
              <a:t>replicating</a:t>
            </a:r>
            <a:r>
              <a:rPr lang="de-DE" dirty="0" smtClean="0"/>
              <a:t> the </a:t>
            </a:r>
            <a:r>
              <a:rPr lang="de-DE" dirty="0" err="1" smtClean="0"/>
              <a:t>system</a:t>
            </a:r>
            <a:endParaRPr lang="de-DE" dirty="0" smtClean="0"/>
          </a:p>
          <a:p>
            <a:r>
              <a:rPr lang="de-DE" dirty="0" smtClean="0"/>
              <a:t>z.B. Anzahl der Cloud Services erhöhen</a:t>
            </a:r>
            <a:endParaRPr lang="de-DE" dirty="0"/>
          </a:p>
        </p:txBody>
      </p:sp>
      <p:sp>
        <p:nvSpPr>
          <p:cNvPr id="268" name="Textfeld 267"/>
          <p:cNvSpPr txBox="1"/>
          <p:nvPr/>
        </p:nvSpPr>
        <p:spPr>
          <a:xfrm>
            <a:off x="5701075" y="5236696"/>
            <a:ext cx="304892" cy="369332"/>
          </a:xfrm>
          <a:prstGeom prst="rect">
            <a:avLst/>
          </a:prstGeom>
          <a:noFill/>
        </p:spPr>
        <p:txBody>
          <a:bodyPr wrap="none" rtlCol="0">
            <a:spAutoFit/>
          </a:bodyPr>
          <a:lstStyle/>
          <a:p>
            <a:r>
              <a:rPr lang="de-DE" dirty="0" smtClean="0"/>
              <a:t>X</a:t>
            </a:r>
            <a:endParaRPr lang="de-DE" dirty="0"/>
          </a:p>
        </p:txBody>
      </p:sp>
      <p:sp>
        <p:nvSpPr>
          <p:cNvPr id="269" name="Textfeld 268"/>
          <p:cNvSpPr txBox="1"/>
          <p:nvPr/>
        </p:nvSpPr>
        <p:spPr>
          <a:xfrm>
            <a:off x="3593030" y="2732570"/>
            <a:ext cx="304892" cy="369332"/>
          </a:xfrm>
          <a:prstGeom prst="rect">
            <a:avLst/>
          </a:prstGeom>
          <a:noFill/>
        </p:spPr>
        <p:txBody>
          <a:bodyPr wrap="none" rtlCol="0">
            <a:spAutoFit/>
          </a:bodyPr>
          <a:lstStyle/>
          <a:p>
            <a:r>
              <a:rPr lang="de-DE" dirty="0" smtClean="0"/>
              <a:t>Y</a:t>
            </a:r>
            <a:endParaRPr lang="de-DE" dirty="0"/>
          </a:p>
        </p:txBody>
      </p:sp>
      <p:sp>
        <p:nvSpPr>
          <p:cNvPr id="270" name="Textfeld 269"/>
          <p:cNvSpPr txBox="1"/>
          <p:nvPr/>
        </p:nvSpPr>
        <p:spPr>
          <a:xfrm>
            <a:off x="4188018" y="4816907"/>
            <a:ext cx="292068" cy="369332"/>
          </a:xfrm>
          <a:prstGeom prst="rect">
            <a:avLst/>
          </a:prstGeom>
          <a:noFill/>
        </p:spPr>
        <p:txBody>
          <a:bodyPr wrap="none" rtlCol="0">
            <a:spAutoFit/>
          </a:bodyPr>
          <a:lstStyle/>
          <a:p>
            <a:r>
              <a:rPr lang="de-DE" dirty="0" smtClean="0"/>
              <a:t>Z</a:t>
            </a:r>
            <a:endParaRPr lang="de-DE" dirty="0"/>
          </a:p>
        </p:txBody>
      </p:sp>
      <p:sp>
        <p:nvSpPr>
          <p:cNvPr id="3" name="Textfeld 2"/>
          <p:cNvSpPr txBox="1"/>
          <p:nvPr/>
        </p:nvSpPr>
        <p:spPr>
          <a:xfrm>
            <a:off x="838200" y="6449111"/>
            <a:ext cx="5321906" cy="369332"/>
          </a:xfrm>
          <a:prstGeom prst="rect">
            <a:avLst/>
          </a:prstGeom>
          <a:noFill/>
        </p:spPr>
        <p:txBody>
          <a:bodyPr wrap="none" rtlCol="0">
            <a:spAutoFit/>
          </a:bodyPr>
          <a:lstStyle/>
          <a:p>
            <a:r>
              <a:rPr lang="de-DE" dirty="0" smtClean="0"/>
              <a:t>Quelle: http://microservices.io/articles/scalecube.html</a:t>
            </a:r>
            <a:endParaRPr lang="de-DE" dirty="0"/>
          </a:p>
        </p:txBody>
      </p:sp>
    </p:spTree>
    <p:extLst>
      <p:ext uri="{BB962C8B-B14F-4D97-AF65-F5344CB8AC3E}">
        <p14:creationId xmlns:p14="http://schemas.microsoft.com/office/powerpoint/2010/main" val="1498193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Wikipedia </a:t>
            </a:r>
            <a:r>
              <a:rPr lang="en-US" dirty="0" err="1" smtClean="0"/>
              <a:t>über</a:t>
            </a:r>
            <a:r>
              <a:rPr lang="en-US" dirty="0" smtClean="0"/>
              <a:t> </a:t>
            </a:r>
            <a:r>
              <a:rPr lang="en-US" dirty="0" err="1" smtClean="0"/>
              <a:t>Microservices</a:t>
            </a:r>
            <a:r>
              <a:rPr lang="en-US" dirty="0" smtClean="0"/>
              <a:t>…</a:t>
            </a:r>
            <a:endParaRPr lang="de-DE" dirty="0"/>
          </a:p>
        </p:txBody>
      </p:sp>
      <p:sp>
        <p:nvSpPr>
          <p:cNvPr id="3" name="Inhaltsplatzhalter 2"/>
          <p:cNvSpPr>
            <a:spLocks noGrp="1"/>
          </p:cNvSpPr>
          <p:nvPr>
            <p:ph idx="1"/>
          </p:nvPr>
        </p:nvSpPr>
        <p:spPr/>
        <p:txBody>
          <a:bodyPr/>
          <a:lstStyle/>
          <a:p>
            <a:r>
              <a:rPr lang="de-DE" i="1" dirty="0" smtClean="0"/>
              <a:t>„</a:t>
            </a:r>
            <a:r>
              <a:rPr lang="de-DE" i="1" dirty="0" err="1" smtClean="0"/>
              <a:t>Microservices</a:t>
            </a:r>
            <a:r>
              <a:rPr lang="de-DE" i="1" dirty="0" smtClean="0"/>
              <a:t> </a:t>
            </a:r>
            <a:r>
              <a:rPr lang="de-DE" i="1" dirty="0"/>
              <a:t>sind ein Architekturmuster der Informationstechnik, bei dem komplexe Anwendungssoftware aus kleinen, unabhängigen Prozessen komponiert wird, die untereinander mit sprachunabhängigen Programmierschnittstellen kommunizieren. Die Dienste sind klein, weitgehend entkoppelt und erledigen eine kleine Aufgabe. So ermöglichen sie einen modularen Aufbau von </a:t>
            </a:r>
            <a:r>
              <a:rPr lang="de-DE" i="1" dirty="0" smtClean="0"/>
              <a:t>Anwendungssoftware.“</a:t>
            </a:r>
          </a:p>
        </p:txBody>
      </p:sp>
      <p:sp>
        <p:nvSpPr>
          <p:cNvPr id="4" name="Textfeld 3"/>
          <p:cNvSpPr txBox="1"/>
          <p:nvPr/>
        </p:nvSpPr>
        <p:spPr>
          <a:xfrm>
            <a:off x="838200" y="6311900"/>
            <a:ext cx="5043817" cy="369332"/>
          </a:xfrm>
          <a:prstGeom prst="rect">
            <a:avLst/>
          </a:prstGeom>
          <a:noFill/>
        </p:spPr>
        <p:txBody>
          <a:bodyPr wrap="none" rtlCol="0">
            <a:spAutoFit/>
          </a:bodyPr>
          <a:lstStyle/>
          <a:p>
            <a:r>
              <a:rPr lang="en-US" dirty="0" err="1" smtClean="0"/>
              <a:t>Quelle</a:t>
            </a:r>
            <a:r>
              <a:rPr lang="en-US" dirty="0"/>
              <a:t>: https://de.wikipedia.org/wiki/Microservices</a:t>
            </a:r>
            <a:endParaRPr lang="de-DE" dirty="0"/>
          </a:p>
        </p:txBody>
      </p:sp>
    </p:spTree>
    <p:extLst>
      <p:ext uri="{BB962C8B-B14F-4D97-AF65-F5344CB8AC3E}">
        <p14:creationId xmlns:p14="http://schemas.microsoft.com/office/powerpoint/2010/main" val="2018174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entwicklertag.de/karlsruhe/2015/sites/entwicklertag.de.karlsruhe.2015/files/styles/referentenbild/public/Portraitfoto_600x700.jpg?itok=MAyig2h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37637" y="771178"/>
            <a:ext cx="1428750" cy="1666875"/>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1780853" y="1250672"/>
            <a:ext cx="3692036" cy="707886"/>
          </a:xfrm>
          <a:prstGeom prst="rect">
            <a:avLst/>
          </a:prstGeom>
          <a:noFill/>
        </p:spPr>
        <p:txBody>
          <a:bodyPr wrap="none" rtlCol="0">
            <a:spAutoFit/>
          </a:bodyPr>
          <a:lstStyle/>
          <a:p>
            <a:r>
              <a:rPr lang="de-DE" sz="4000" dirty="0">
                <a:solidFill>
                  <a:schemeClr val="tx2"/>
                </a:solidFill>
                <a:latin typeface="+mj-lt"/>
                <a:ea typeface="+mj-ea"/>
                <a:cs typeface="+mj-cs"/>
              </a:rPr>
              <a:t>Andreas </a:t>
            </a:r>
            <a:r>
              <a:rPr lang="de-DE" sz="4000" dirty="0" smtClean="0">
                <a:solidFill>
                  <a:schemeClr val="tx2"/>
                </a:solidFill>
                <a:latin typeface="+mj-lt"/>
                <a:ea typeface="+mj-ea"/>
                <a:cs typeface="+mj-cs"/>
              </a:rPr>
              <a:t>Bräsen</a:t>
            </a:r>
            <a:endParaRPr lang="de-DE" dirty="0"/>
          </a:p>
        </p:txBody>
      </p:sp>
      <p:sp>
        <p:nvSpPr>
          <p:cNvPr id="6" name="Textfeld 5"/>
          <p:cNvSpPr txBox="1"/>
          <p:nvPr/>
        </p:nvSpPr>
        <p:spPr>
          <a:xfrm>
            <a:off x="1924869" y="2211338"/>
            <a:ext cx="6768752" cy="3539430"/>
          </a:xfrm>
          <a:prstGeom prst="rect">
            <a:avLst/>
          </a:prstGeom>
          <a:noFill/>
        </p:spPr>
        <p:txBody>
          <a:bodyPr wrap="square" rtlCol="0">
            <a:spAutoFit/>
          </a:bodyPr>
          <a:lstStyle/>
          <a:p>
            <a:pPr marL="285750" indent="-285750">
              <a:buFont typeface="Arial" panose="020B0604020202020204" pitchFamily="34" charset="0"/>
              <a:buChar char="•"/>
            </a:pPr>
            <a:r>
              <a:rPr lang="de-DE" sz="2800" dirty="0" smtClean="0"/>
              <a:t>Freiberuflicher Software Entwickler Mit dem Schwerpunkt auf .NET basierte pragmatischer Software Entwicklung</a:t>
            </a:r>
          </a:p>
          <a:p>
            <a:pPr marL="285750" indent="-285750">
              <a:buFont typeface="Arial" panose="020B0604020202020204" pitchFamily="34" charset="0"/>
              <a:buChar char="•"/>
            </a:pPr>
            <a:r>
              <a:rPr lang="de-DE" sz="2800" dirty="0" smtClean="0"/>
              <a:t>Community</a:t>
            </a:r>
          </a:p>
          <a:p>
            <a:pPr marL="742950" lvl="1" indent="-285750">
              <a:buFont typeface="Arial" panose="020B0604020202020204" pitchFamily="34" charset="0"/>
              <a:buChar char="•"/>
            </a:pPr>
            <a:r>
              <a:rPr lang="de-DE" sz="2800" dirty="0" smtClean="0"/>
              <a:t>.NET User Group KA</a:t>
            </a:r>
          </a:p>
          <a:p>
            <a:pPr marL="742950" lvl="1" indent="-285750">
              <a:buFont typeface="Arial" panose="020B0604020202020204" pitchFamily="34" charset="0"/>
              <a:buChar char="•"/>
            </a:pPr>
            <a:r>
              <a:rPr lang="de-DE" sz="2800" dirty="0" smtClean="0"/>
              <a:t>#</a:t>
            </a:r>
            <a:r>
              <a:rPr lang="de-DE" sz="2800" dirty="0" err="1" smtClean="0"/>
              <a:t>nossued</a:t>
            </a:r>
            <a:endParaRPr lang="de-DE" sz="2800" dirty="0" smtClean="0"/>
          </a:p>
          <a:p>
            <a:pPr marL="285750" indent="-285750">
              <a:buFont typeface="Arial" panose="020B0604020202020204" pitchFamily="34" charset="0"/>
              <a:buChar char="•"/>
            </a:pPr>
            <a:r>
              <a:rPr lang="de-DE" sz="2800" dirty="0" smtClean="0">
                <a:hlinkClick r:id="rId3"/>
              </a:rPr>
              <a:t>abraesen@bruke.de</a:t>
            </a:r>
            <a:endParaRPr lang="de-DE" sz="2800" dirty="0" smtClean="0"/>
          </a:p>
          <a:p>
            <a:pPr marL="285750" indent="-285750">
              <a:buFont typeface="Arial" panose="020B0604020202020204" pitchFamily="34" charset="0"/>
              <a:buChar char="•"/>
            </a:pPr>
            <a:r>
              <a:rPr lang="de-DE" sz="2800" dirty="0" smtClean="0"/>
              <a:t>@</a:t>
            </a:r>
            <a:r>
              <a:rPr lang="de-DE" sz="2800" dirty="0" err="1" smtClean="0"/>
              <a:t>abraesen</a:t>
            </a:r>
            <a:endParaRPr lang="de-DE" sz="2800" dirty="0" smtClean="0"/>
          </a:p>
        </p:txBody>
      </p:sp>
      <p:pic>
        <p:nvPicPr>
          <p:cNvPr id="7" name="Picture 4"/>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4231" b="83846" l="618" r="99382">
                        <a14:foregroundMark x1="7930" y1="32692" x2="7930" y2="32692"/>
                        <a14:foregroundMark x1="9887" y1="43846" x2="9887" y2="43846"/>
                        <a14:backgroundMark x1="9269" y1="92308" x2="9269" y2="92308"/>
                        <a14:backgroundMark x1="11432" y1="92308" x2="11432" y2="92308"/>
                      </a14:backgroundRemoval>
                    </a14:imgEffect>
                  </a14:imgLayer>
                </a14:imgProps>
              </a:ext>
              <a:ext uri="{28A0092B-C50C-407E-A947-70E740481C1C}">
                <a14:useLocalDpi xmlns:a14="http://schemas.microsoft.com/office/drawing/2010/main" val="0"/>
              </a:ext>
            </a:extLst>
          </a:blip>
          <a:srcRect/>
          <a:stretch>
            <a:fillRect/>
          </a:stretch>
        </p:blipFill>
        <p:spPr bwMode="auto">
          <a:xfrm>
            <a:off x="7039446" y="4227562"/>
            <a:ext cx="3226941" cy="8640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57517" y="3553628"/>
            <a:ext cx="2286000"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606759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Mein erster Kontakt mit </a:t>
            </a:r>
            <a:r>
              <a:rPr lang="de-DE" dirty="0" err="1" smtClean="0"/>
              <a:t>Microservices</a:t>
            </a:r>
            <a:r>
              <a:rPr lang="de-DE" dirty="0" smtClean="0"/>
              <a:t> war nicht der Beste…</a:t>
            </a:r>
            <a:endParaRPr lang="de-DE" dirty="0"/>
          </a:p>
        </p:txBody>
      </p:sp>
      <p:sp>
        <p:nvSpPr>
          <p:cNvPr id="3" name="Inhaltsplatzhalter 2"/>
          <p:cNvSpPr>
            <a:spLocks noGrp="1"/>
          </p:cNvSpPr>
          <p:nvPr>
            <p:ph idx="1"/>
          </p:nvPr>
        </p:nvSpPr>
        <p:spPr>
          <a:xfrm>
            <a:off x="838200" y="1825625"/>
            <a:ext cx="4067175" cy="568058"/>
          </a:xfrm>
        </p:spPr>
        <p:txBody>
          <a:bodyPr>
            <a:normAutofit/>
          </a:bodyPr>
          <a:lstStyle/>
          <a:p>
            <a:r>
              <a:rPr lang="de-DE" dirty="0" err="1" smtClean="0"/>
              <a:t>DotNetPro</a:t>
            </a:r>
            <a:r>
              <a:rPr lang="de-DE" dirty="0" smtClean="0"/>
              <a:t> 4/2015 </a:t>
            </a:r>
            <a:endParaRPr lang="de-DE" dirty="0"/>
          </a:p>
        </p:txBody>
      </p:sp>
      <p:pic>
        <p:nvPicPr>
          <p:cNvPr id="4" name="Picture 2" descr="dotnetpro 04/20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616" y="2444750"/>
            <a:ext cx="1722788" cy="2432174"/>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3724275" y="2667000"/>
            <a:ext cx="7858946" cy="923330"/>
          </a:xfrm>
          <a:prstGeom prst="rect">
            <a:avLst/>
          </a:prstGeom>
          <a:noFill/>
        </p:spPr>
        <p:txBody>
          <a:bodyPr wrap="none" rtlCol="0">
            <a:spAutoFit/>
          </a:bodyPr>
          <a:lstStyle/>
          <a:p>
            <a:r>
              <a:rPr lang="de-DE" dirty="0" smtClean="0"/>
              <a:t>Meine erste Reaktion</a:t>
            </a:r>
          </a:p>
          <a:p>
            <a:r>
              <a:rPr lang="de-DE" i="1" dirty="0" smtClean="0"/>
              <a:t>“Ersetze </a:t>
            </a:r>
            <a:r>
              <a:rPr lang="de-DE" i="1" dirty="0" err="1" smtClean="0"/>
              <a:t>Microservices</a:t>
            </a:r>
            <a:r>
              <a:rPr lang="de-DE" i="1" dirty="0" smtClean="0"/>
              <a:t> durch SOA Services in dem Einführungs- </a:t>
            </a:r>
          </a:p>
          <a:p>
            <a:r>
              <a:rPr lang="de-DE" i="1" dirty="0" smtClean="0"/>
              <a:t>Artikel von Mike Bild und erzähl mir was Neues was auch im kleinen funktioniert!” </a:t>
            </a:r>
            <a:endParaRPr lang="de-DE" i="1" dirty="0"/>
          </a:p>
        </p:txBody>
      </p:sp>
      <p:sp>
        <p:nvSpPr>
          <p:cNvPr id="7" name="Textfeld 6"/>
          <p:cNvSpPr txBox="1"/>
          <p:nvPr/>
        </p:nvSpPr>
        <p:spPr>
          <a:xfrm>
            <a:off x="3724274" y="4580860"/>
            <a:ext cx="7239931" cy="646331"/>
          </a:xfrm>
          <a:prstGeom prst="rect">
            <a:avLst/>
          </a:prstGeom>
          <a:noFill/>
        </p:spPr>
        <p:txBody>
          <a:bodyPr wrap="none" rtlCol="0">
            <a:spAutoFit/>
          </a:bodyPr>
          <a:lstStyle/>
          <a:p>
            <a:r>
              <a:rPr lang="de-DE" dirty="0" smtClean="0"/>
              <a:t>Aber wenn man sich ein wenig näher damit beschäftigt, dann kommt das….</a:t>
            </a:r>
          </a:p>
          <a:p>
            <a:endParaRPr lang="de-DE" dirty="0"/>
          </a:p>
        </p:txBody>
      </p:sp>
      <p:sp>
        <p:nvSpPr>
          <p:cNvPr id="8" name="Pfeil nach rechts 7"/>
          <p:cNvSpPr/>
          <p:nvPr/>
        </p:nvSpPr>
        <p:spPr>
          <a:xfrm>
            <a:off x="3038474" y="2885777"/>
            <a:ext cx="685800" cy="485775"/>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de-DE" dirty="0"/>
          </a:p>
        </p:txBody>
      </p:sp>
      <p:sp>
        <p:nvSpPr>
          <p:cNvPr id="9" name="Pfeil nach rechts 8"/>
          <p:cNvSpPr/>
          <p:nvPr/>
        </p:nvSpPr>
        <p:spPr>
          <a:xfrm rot="5400000">
            <a:off x="6757202" y="3860135"/>
            <a:ext cx="685800" cy="485775"/>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de-DE" dirty="0"/>
          </a:p>
        </p:txBody>
      </p:sp>
      <p:grpSp>
        <p:nvGrpSpPr>
          <p:cNvPr id="15" name="Gruppieren 14"/>
          <p:cNvGrpSpPr/>
          <p:nvPr/>
        </p:nvGrpSpPr>
        <p:grpSpPr>
          <a:xfrm>
            <a:off x="6035164" y="5068848"/>
            <a:ext cx="2261111" cy="1465302"/>
            <a:chOff x="6035164" y="5068848"/>
            <a:chExt cx="2261111" cy="1465302"/>
          </a:xfrm>
        </p:grpSpPr>
        <p:sp>
          <p:nvSpPr>
            <p:cNvPr id="11" name="Explosion 2 10"/>
            <p:cNvSpPr/>
            <p:nvPr/>
          </p:nvSpPr>
          <p:spPr>
            <a:xfrm>
              <a:off x="6035164" y="5068848"/>
              <a:ext cx="2261111" cy="1465302"/>
            </a:xfrm>
            <a:prstGeom prst="irregularSeal2">
              <a:avLst/>
            </a:prstGeom>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2" name="Textfeld 11"/>
            <p:cNvSpPr txBox="1"/>
            <p:nvPr/>
          </p:nvSpPr>
          <p:spPr>
            <a:xfrm rot="21168258">
              <a:off x="6444859" y="5580523"/>
              <a:ext cx="1310487" cy="523220"/>
            </a:xfrm>
            <a:prstGeom prst="rect">
              <a:avLst/>
            </a:prstGeom>
            <a:noFill/>
          </p:spPr>
          <p:txBody>
            <a:bodyPr wrap="none" rtlCol="0">
              <a:spAutoFit/>
            </a:bodyPr>
            <a:lstStyle/>
            <a:p>
              <a:r>
                <a:rPr lang="de-DE" sz="2800" dirty="0" smtClean="0">
                  <a:ln>
                    <a:solidFill>
                      <a:schemeClr val="tx1"/>
                    </a:solidFill>
                  </a:ln>
                  <a:solidFill>
                    <a:srgbClr val="FFC000"/>
                  </a:solidFill>
                  <a:effectLst>
                    <a:outerShdw blurRad="50800" dist="38100" dir="5400000" algn="t" rotWithShape="0">
                      <a:prstClr val="black">
                        <a:alpha val="40000"/>
                      </a:prstClr>
                    </a:outerShdw>
                  </a:effectLst>
                  <a:latin typeface="Arial Black" panose="020B0A04020102020204" pitchFamily="34" charset="0"/>
                </a:rPr>
                <a:t>WOW!</a:t>
              </a:r>
              <a:endParaRPr lang="de-DE" sz="2800" dirty="0">
                <a:ln>
                  <a:solidFill>
                    <a:schemeClr val="tx1"/>
                  </a:solidFill>
                </a:ln>
                <a:solidFill>
                  <a:srgbClr val="FFC000"/>
                </a:solidFill>
                <a:effectLst>
                  <a:outerShdw blurRad="50800" dist="38100" dir="5400000" algn="t" rotWithShape="0">
                    <a:prstClr val="black">
                      <a:alpha val="40000"/>
                    </a:prstClr>
                  </a:outerShdw>
                </a:effectLst>
                <a:latin typeface="Arial Black" panose="020B0A04020102020204" pitchFamily="34" charset="0"/>
              </a:endParaRPr>
            </a:p>
          </p:txBody>
        </p:sp>
      </p:grpSp>
      <p:sp>
        <p:nvSpPr>
          <p:cNvPr id="13" name="Textfeld 12"/>
          <p:cNvSpPr txBox="1"/>
          <p:nvPr/>
        </p:nvSpPr>
        <p:spPr>
          <a:xfrm>
            <a:off x="8872511" y="5707861"/>
            <a:ext cx="1911934" cy="369332"/>
          </a:xfrm>
          <a:prstGeom prst="rect">
            <a:avLst/>
          </a:prstGeom>
          <a:noFill/>
        </p:spPr>
        <p:txBody>
          <a:bodyPr wrap="none" rtlCol="0">
            <a:spAutoFit/>
          </a:bodyPr>
          <a:lstStyle/>
          <a:p>
            <a:r>
              <a:rPr lang="de-DE" dirty="0" smtClean="0"/>
              <a:t>Das kann klappen!</a:t>
            </a:r>
            <a:endParaRPr lang="de-DE" dirty="0"/>
          </a:p>
        </p:txBody>
      </p:sp>
      <p:sp>
        <p:nvSpPr>
          <p:cNvPr id="14" name="Pfeil nach rechts 13"/>
          <p:cNvSpPr/>
          <p:nvPr/>
        </p:nvSpPr>
        <p:spPr>
          <a:xfrm>
            <a:off x="8186711" y="5626894"/>
            <a:ext cx="685800" cy="485775"/>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2182100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7" grpId="0"/>
      <p:bldP spid="8" grpId="0" animBg="1"/>
      <p:bldP spid="9" grpId="0" animBg="1"/>
      <p:bldP spid="13" grpId="0"/>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Denn</a:t>
            </a:r>
            <a:r>
              <a:rPr lang="en-US" dirty="0" smtClean="0"/>
              <a:t> </a:t>
            </a:r>
            <a:r>
              <a:rPr lang="en-US" dirty="0" err="1" smtClean="0"/>
              <a:t>Microservices</a:t>
            </a:r>
            <a:r>
              <a:rPr lang="en-US" dirty="0" smtClean="0"/>
              <a:t> …</a:t>
            </a:r>
            <a:endParaRPr lang="de-DE" dirty="0"/>
          </a:p>
        </p:txBody>
      </p:sp>
      <p:sp>
        <p:nvSpPr>
          <p:cNvPr id="3" name="Inhaltsplatzhalter 2"/>
          <p:cNvSpPr>
            <a:spLocks noGrp="1"/>
          </p:cNvSpPr>
          <p:nvPr>
            <p:ph idx="1"/>
          </p:nvPr>
        </p:nvSpPr>
        <p:spPr/>
        <p:txBody>
          <a:bodyPr>
            <a:normAutofit fontScale="92500" lnSpcReduction="20000"/>
          </a:bodyPr>
          <a:lstStyle/>
          <a:p>
            <a:r>
              <a:rPr lang="de-DE" dirty="0" smtClean="0"/>
              <a:t>…sind ein Architekturmuster </a:t>
            </a:r>
          </a:p>
          <a:p>
            <a:r>
              <a:rPr lang="de-DE" dirty="0" smtClean="0"/>
              <a:t>…sind eine Ausprägung von SOA, die aus der Praxis kommt.</a:t>
            </a:r>
          </a:p>
          <a:p>
            <a:r>
              <a:rPr lang="de-DE" dirty="0" smtClean="0"/>
              <a:t>…basieren auf wenigen Prinzipien, die man berücksichtigen sollte, damit </a:t>
            </a:r>
            <a:br>
              <a:rPr lang="de-DE" dirty="0" smtClean="0"/>
            </a:br>
            <a:r>
              <a:rPr lang="de-DE" dirty="0" smtClean="0"/>
              <a:t>   das Ganze nicht in einem Fiasko endet.</a:t>
            </a:r>
          </a:p>
          <a:p>
            <a:r>
              <a:rPr lang="de-DE" dirty="0" smtClean="0"/>
              <a:t>…sind diesmal nicht Hersteller, sondern von der Community getrieben.</a:t>
            </a:r>
          </a:p>
          <a:p>
            <a:r>
              <a:rPr lang="de-DE" dirty="0" smtClean="0"/>
              <a:t>…sind auch im Kleinen umsetzbar.</a:t>
            </a:r>
          </a:p>
          <a:p>
            <a:r>
              <a:rPr lang="de-DE" dirty="0" smtClean="0"/>
              <a:t>…sind die evolutionäre Weiterentwicklung des </a:t>
            </a:r>
            <a:br>
              <a:rPr lang="de-DE" dirty="0" smtClean="0"/>
            </a:br>
            <a:r>
              <a:rPr lang="de-DE" dirty="0" smtClean="0"/>
              <a:t>   Modularisierungsgedanken für Software (Quelle: Ralf Westphal *1)</a:t>
            </a:r>
          </a:p>
          <a:p>
            <a:pPr lvl="1"/>
            <a:r>
              <a:rPr lang="de-DE" dirty="0" smtClean="0"/>
              <a:t>Funktionen =&gt; Klassen =&gt; Bibliotheken =&gt; Komponenten =&gt; </a:t>
            </a:r>
            <a:r>
              <a:rPr lang="de-DE" dirty="0" err="1" smtClean="0"/>
              <a:t>Microservices</a:t>
            </a:r>
            <a:endParaRPr lang="de-DE" dirty="0" smtClean="0"/>
          </a:p>
          <a:p>
            <a:r>
              <a:rPr lang="de-DE" dirty="0" smtClean="0"/>
              <a:t>…passen super zu den aktuellen “Plattformen” auf den heute Software </a:t>
            </a:r>
            <a:br>
              <a:rPr lang="de-DE" dirty="0" smtClean="0"/>
            </a:br>
            <a:r>
              <a:rPr lang="de-DE" dirty="0" smtClean="0"/>
              <a:t>   läuft. (Stichwort </a:t>
            </a:r>
            <a:r>
              <a:rPr lang="de-DE" dirty="0" err="1" smtClean="0"/>
              <a:t>VM’s</a:t>
            </a:r>
            <a:r>
              <a:rPr lang="de-DE" dirty="0" smtClean="0"/>
              <a:t>, Container …)  </a:t>
            </a:r>
          </a:p>
          <a:p>
            <a:r>
              <a:rPr lang="de-DE" dirty="0" smtClean="0"/>
              <a:t>…könnten einige meiner Problem lösen.</a:t>
            </a:r>
          </a:p>
          <a:p>
            <a:endParaRPr lang="de-DE" dirty="0"/>
          </a:p>
        </p:txBody>
      </p:sp>
      <p:sp>
        <p:nvSpPr>
          <p:cNvPr id="4" name="Textfeld 3"/>
          <p:cNvSpPr txBox="1"/>
          <p:nvPr/>
        </p:nvSpPr>
        <p:spPr>
          <a:xfrm>
            <a:off x="838200" y="6311900"/>
            <a:ext cx="8266687" cy="369332"/>
          </a:xfrm>
          <a:prstGeom prst="rect">
            <a:avLst/>
          </a:prstGeom>
          <a:noFill/>
        </p:spPr>
        <p:txBody>
          <a:bodyPr wrap="none" rtlCol="0">
            <a:spAutoFit/>
          </a:bodyPr>
          <a:lstStyle/>
          <a:p>
            <a:r>
              <a:rPr lang="en-US" dirty="0" err="1" smtClean="0"/>
              <a:t>Quelle</a:t>
            </a:r>
            <a:r>
              <a:rPr lang="en-US" dirty="0" smtClean="0"/>
              <a:t> *1: </a:t>
            </a:r>
            <a:r>
              <a:rPr lang="en-US" dirty="0"/>
              <a:t>http://blog.ralfw.de/2014/08/warnung-vor-dem-microservice-versuch.html</a:t>
            </a:r>
            <a:endParaRPr lang="de-DE" dirty="0"/>
          </a:p>
        </p:txBody>
      </p:sp>
    </p:spTree>
    <p:extLst>
      <p:ext uri="{BB962C8B-B14F-4D97-AF65-F5344CB8AC3E}">
        <p14:creationId xmlns:p14="http://schemas.microsoft.com/office/powerpoint/2010/main" val="2758483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Die </a:t>
            </a:r>
            <a:r>
              <a:rPr lang="de-DE" dirty="0" err="1" smtClean="0"/>
              <a:t>Microservice</a:t>
            </a:r>
            <a:r>
              <a:rPr lang="de-DE" dirty="0" smtClean="0"/>
              <a:t> Prinzipien…</a:t>
            </a:r>
            <a:endParaRPr lang="de-DE" dirty="0"/>
          </a:p>
        </p:txBody>
      </p:sp>
      <p:sp>
        <p:nvSpPr>
          <p:cNvPr id="3" name="Inhaltsplatzhalter 2"/>
          <p:cNvSpPr>
            <a:spLocks noGrp="1"/>
          </p:cNvSpPr>
          <p:nvPr>
            <p:ph idx="1"/>
          </p:nvPr>
        </p:nvSpPr>
        <p:spPr>
          <a:xfrm>
            <a:off x="838200" y="1825625"/>
            <a:ext cx="10515600" cy="1022350"/>
          </a:xfrm>
        </p:spPr>
        <p:txBody>
          <a:bodyPr>
            <a:normAutofit fontScale="92500"/>
          </a:bodyPr>
          <a:lstStyle/>
          <a:p>
            <a:r>
              <a:rPr lang="de-DE" dirty="0" smtClean="0"/>
              <a:t>Blöd! Es gibt leider keine einheitlichen Regeln wie bei </a:t>
            </a:r>
            <a:r>
              <a:rPr lang="de-DE" dirty="0" err="1" smtClean="0"/>
              <a:t>Scrum</a:t>
            </a:r>
            <a:r>
              <a:rPr lang="de-DE" dirty="0" smtClean="0"/>
              <a:t>.</a:t>
            </a:r>
          </a:p>
          <a:p>
            <a:r>
              <a:rPr lang="de-DE" dirty="0" smtClean="0"/>
              <a:t>Das erschwert den Einstieg ein wenig, denn welche sind jetzt die richtigen ?</a:t>
            </a:r>
          </a:p>
          <a:p>
            <a:endParaRPr lang="de-DE" dirty="0"/>
          </a:p>
        </p:txBody>
      </p:sp>
    </p:spTree>
    <p:extLst>
      <p:ext uri="{BB962C8B-B14F-4D97-AF65-F5344CB8AC3E}">
        <p14:creationId xmlns:p14="http://schemas.microsoft.com/office/powerpoint/2010/main" val="2528191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Sam Newman</a:t>
            </a:r>
            <a:r>
              <a:rPr lang="de-DE" dirty="0" smtClean="0">
                <a:solidFill>
                  <a:srgbClr val="FFC000"/>
                </a:solidFill>
              </a:rPr>
              <a:t>.</a:t>
            </a:r>
            <a:endParaRPr lang="de-DE" dirty="0">
              <a:solidFill>
                <a:srgbClr val="FFC000"/>
              </a:solidFill>
            </a:endParaRPr>
          </a:p>
        </p:txBody>
      </p:sp>
      <p:pic>
        <p:nvPicPr>
          <p:cNvPr id="4" name="Grafik 3"/>
          <p:cNvPicPr>
            <a:picLocks noChangeAspect="1"/>
          </p:cNvPicPr>
          <p:nvPr/>
        </p:nvPicPr>
        <p:blipFill>
          <a:blip r:embed="rId2"/>
          <a:stretch>
            <a:fillRect/>
          </a:stretch>
        </p:blipFill>
        <p:spPr>
          <a:xfrm>
            <a:off x="10048874" y="219869"/>
            <a:ext cx="1304925" cy="1713377"/>
          </a:xfrm>
          <a:prstGeom prst="rect">
            <a:avLst/>
          </a:prstGeom>
        </p:spPr>
      </p:pic>
      <p:pic>
        <p:nvPicPr>
          <p:cNvPr id="5" name="Grafik 4"/>
          <p:cNvPicPr>
            <a:picLocks noChangeAspect="1"/>
          </p:cNvPicPr>
          <p:nvPr/>
        </p:nvPicPr>
        <p:blipFill>
          <a:blip r:embed="rId3"/>
          <a:stretch>
            <a:fillRect/>
          </a:stretch>
        </p:blipFill>
        <p:spPr>
          <a:xfrm>
            <a:off x="4657725" y="737393"/>
            <a:ext cx="3086100" cy="581025"/>
          </a:xfrm>
          <a:prstGeom prst="rect">
            <a:avLst/>
          </a:prstGeom>
        </p:spPr>
      </p:pic>
      <p:sp>
        <p:nvSpPr>
          <p:cNvPr id="6" name="Textfeld 5"/>
          <p:cNvSpPr txBox="1"/>
          <p:nvPr/>
        </p:nvSpPr>
        <p:spPr>
          <a:xfrm>
            <a:off x="1123950" y="1990725"/>
            <a:ext cx="2674130" cy="646331"/>
          </a:xfrm>
          <a:prstGeom prst="rect">
            <a:avLst/>
          </a:prstGeom>
          <a:noFill/>
        </p:spPr>
        <p:txBody>
          <a:bodyPr wrap="none" rtlCol="0">
            <a:spAutoFit/>
          </a:bodyPr>
          <a:lstStyle/>
          <a:p>
            <a:r>
              <a:rPr lang="de-DE" dirty="0" smtClean="0"/>
              <a:t>Um eine Business Domain </a:t>
            </a:r>
          </a:p>
          <a:p>
            <a:r>
              <a:rPr lang="de-DE" dirty="0" smtClean="0"/>
              <a:t>herum modelliert </a:t>
            </a:r>
            <a:endParaRPr lang="de-DE" dirty="0"/>
          </a:p>
        </p:txBody>
      </p:sp>
      <p:sp>
        <p:nvSpPr>
          <p:cNvPr id="7" name="Textfeld 6"/>
          <p:cNvSpPr txBox="1"/>
          <p:nvPr/>
        </p:nvSpPr>
        <p:spPr>
          <a:xfrm>
            <a:off x="4568714" y="1933246"/>
            <a:ext cx="1839414" cy="646331"/>
          </a:xfrm>
          <a:prstGeom prst="rect">
            <a:avLst/>
          </a:prstGeom>
          <a:noFill/>
        </p:spPr>
        <p:txBody>
          <a:bodyPr wrap="none" rtlCol="0">
            <a:spAutoFit/>
          </a:bodyPr>
          <a:lstStyle/>
          <a:p>
            <a:r>
              <a:rPr lang="de-DE" dirty="0" err="1" smtClean="0"/>
              <a:t>Automatisierungs</a:t>
            </a:r>
            <a:endParaRPr lang="de-DE" dirty="0" smtClean="0"/>
          </a:p>
          <a:p>
            <a:r>
              <a:rPr lang="de-DE" dirty="0" smtClean="0"/>
              <a:t>Kultur</a:t>
            </a:r>
            <a:endParaRPr lang="de-DE" dirty="0"/>
          </a:p>
        </p:txBody>
      </p:sp>
      <p:sp>
        <p:nvSpPr>
          <p:cNvPr id="8" name="Textfeld 7"/>
          <p:cNvSpPr txBox="1"/>
          <p:nvPr/>
        </p:nvSpPr>
        <p:spPr>
          <a:xfrm>
            <a:off x="7038975" y="2062956"/>
            <a:ext cx="2809359" cy="646331"/>
          </a:xfrm>
          <a:prstGeom prst="rect">
            <a:avLst/>
          </a:prstGeom>
          <a:noFill/>
        </p:spPr>
        <p:txBody>
          <a:bodyPr wrap="none" rtlCol="0">
            <a:spAutoFit/>
          </a:bodyPr>
          <a:lstStyle/>
          <a:p>
            <a:r>
              <a:rPr lang="de-DE" dirty="0" smtClean="0"/>
              <a:t>Verberge </a:t>
            </a:r>
            <a:r>
              <a:rPr lang="de-DE" dirty="0" err="1" smtClean="0"/>
              <a:t>Implementierungs</a:t>
            </a:r>
            <a:endParaRPr lang="de-DE" dirty="0" smtClean="0"/>
          </a:p>
          <a:p>
            <a:r>
              <a:rPr lang="de-DE" dirty="0" smtClean="0"/>
              <a:t>Details</a:t>
            </a:r>
            <a:endParaRPr lang="de-DE" dirty="0"/>
          </a:p>
        </p:txBody>
      </p:sp>
      <p:sp>
        <p:nvSpPr>
          <p:cNvPr id="9" name="Textfeld 8"/>
          <p:cNvSpPr txBox="1"/>
          <p:nvPr/>
        </p:nvSpPr>
        <p:spPr>
          <a:xfrm>
            <a:off x="1023155" y="3737201"/>
            <a:ext cx="2073773" cy="369332"/>
          </a:xfrm>
          <a:prstGeom prst="rect">
            <a:avLst/>
          </a:prstGeom>
          <a:noFill/>
        </p:spPr>
        <p:txBody>
          <a:bodyPr wrap="none" rtlCol="0">
            <a:spAutoFit/>
          </a:bodyPr>
          <a:lstStyle/>
          <a:p>
            <a:r>
              <a:rPr lang="de-DE" dirty="0" smtClean="0"/>
              <a:t>“</a:t>
            </a:r>
            <a:r>
              <a:rPr lang="de-DE" dirty="0" err="1" smtClean="0"/>
              <a:t>Highly</a:t>
            </a:r>
            <a:r>
              <a:rPr lang="de-DE" dirty="0" smtClean="0"/>
              <a:t> Observable”</a:t>
            </a:r>
            <a:endParaRPr lang="de-DE" dirty="0"/>
          </a:p>
        </p:txBody>
      </p:sp>
      <p:sp>
        <p:nvSpPr>
          <p:cNvPr id="10" name="Textfeld 9"/>
          <p:cNvSpPr txBox="1"/>
          <p:nvPr/>
        </p:nvSpPr>
        <p:spPr>
          <a:xfrm>
            <a:off x="1178705" y="5472112"/>
            <a:ext cx="1508746" cy="369332"/>
          </a:xfrm>
          <a:prstGeom prst="rect">
            <a:avLst/>
          </a:prstGeom>
          <a:noFill/>
        </p:spPr>
        <p:txBody>
          <a:bodyPr wrap="none" rtlCol="0">
            <a:spAutoFit/>
          </a:bodyPr>
          <a:lstStyle/>
          <a:p>
            <a:r>
              <a:rPr lang="de-DE" dirty="0" smtClean="0"/>
              <a:t>Isoliere Fehler</a:t>
            </a:r>
            <a:endParaRPr lang="de-DE" dirty="0"/>
          </a:p>
        </p:txBody>
      </p:sp>
      <p:sp>
        <p:nvSpPr>
          <p:cNvPr id="11" name="Textfeld 10"/>
          <p:cNvSpPr txBox="1"/>
          <p:nvPr/>
        </p:nvSpPr>
        <p:spPr>
          <a:xfrm>
            <a:off x="7196293" y="5472112"/>
            <a:ext cx="2494722" cy="369332"/>
          </a:xfrm>
          <a:prstGeom prst="rect">
            <a:avLst/>
          </a:prstGeom>
          <a:noFill/>
        </p:spPr>
        <p:txBody>
          <a:bodyPr wrap="none" rtlCol="0">
            <a:spAutoFit/>
          </a:bodyPr>
          <a:lstStyle/>
          <a:p>
            <a:r>
              <a:rPr lang="de-DE" dirty="0" smtClean="0"/>
              <a:t>Unabhängige Verteilung </a:t>
            </a:r>
            <a:endParaRPr lang="de-DE" dirty="0"/>
          </a:p>
        </p:txBody>
      </p:sp>
      <p:sp>
        <p:nvSpPr>
          <p:cNvPr id="12" name="Textfeld 11"/>
          <p:cNvSpPr txBox="1"/>
          <p:nvPr/>
        </p:nvSpPr>
        <p:spPr>
          <a:xfrm>
            <a:off x="8286750" y="3764646"/>
            <a:ext cx="1634102" cy="646331"/>
          </a:xfrm>
          <a:prstGeom prst="rect">
            <a:avLst/>
          </a:prstGeom>
          <a:noFill/>
        </p:spPr>
        <p:txBody>
          <a:bodyPr wrap="none" rtlCol="0">
            <a:spAutoFit/>
          </a:bodyPr>
          <a:lstStyle/>
          <a:p>
            <a:r>
              <a:rPr lang="de-DE" dirty="0" smtClean="0"/>
              <a:t>Dezentralisiere </a:t>
            </a:r>
          </a:p>
          <a:p>
            <a:r>
              <a:rPr lang="de-DE" dirty="0" smtClean="0"/>
              <a:t>alle Teile</a:t>
            </a:r>
            <a:endParaRPr lang="de-DE" dirty="0"/>
          </a:p>
        </p:txBody>
      </p:sp>
      <p:sp>
        <p:nvSpPr>
          <p:cNvPr id="13" name="Textfeld 12"/>
          <p:cNvSpPr txBox="1"/>
          <p:nvPr/>
        </p:nvSpPr>
        <p:spPr>
          <a:xfrm>
            <a:off x="4778592" y="3739605"/>
            <a:ext cx="1756443" cy="707886"/>
          </a:xfrm>
          <a:prstGeom prst="rect">
            <a:avLst/>
          </a:prstGeom>
          <a:noFill/>
        </p:spPr>
        <p:txBody>
          <a:bodyPr wrap="none" rtlCol="0">
            <a:spAutoFit/>
          </a:bodyPr>
          <a:lstStyle/>
          <a:p>
            <a:r>
              <a:rPr lang="de-DE" sz="2000" b="1" dirty="0" smtClean="0"/>
              <a:t>Prinzipien von </a:t>
            </a:r>
          </a:p>
          <a:p>
            <a:r>
              <a:rPr lang="de-DE" sz="2000" b="1" dirty="0" err="1" smtClean="0"/>
              <a:t>Microservices</a:t>
            </a:r>
            <a:endParaRPr lang="de-DE" b="1" dirty="0"/>
          </a:p>
        </p:txBody>
      </p:sp>
      <p:cxnSp>
        <p:nvCxnSpPr>
          <p:cNvPr id="15" name="Gerade Verbindung mit Pfeil 14"/>
          <p:cNvCxnSpPr/>
          <p:nvPr/>
        </p:nvCxnSpPr>
        <p:spPr>
          <a:xfrm flipH="1" flipV="1">
            <a:off x="3343275" y="2579577"/>
            <a:ext cx="1529960" cy="118506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V="1">
            <a:off x="5559317" y="2579577"/>
            <a:ext cx="0"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Gerade Verbindung mit Pfeil 19"/>
          <p:cNvCxnSpPr/>
          <p:nvPr/>
        </p:nvCxnSpPr>
        <p:spPr>
          <a:xfrm flipV="1">
            <a:off x="6384619" y="2644432"/>
            <a:ext cx="964752"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Gerade Verbindung mit Pfeil 21"/>
          <p:cNvCxnSpPr/>
          <p:nvPr/>
        </p:nvCxnSpPr>
        <p:spPr>
          <a:xfrm>
            <a:off x="6619875" y="4087811"/>
            <a:ext cx="16159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6384619" y="4399413"/>
            <a:ext cx="1216331" cy="9250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Gerade Verbindung mit Pfeil 26"/>
          <p:cNvCxnSpPr/>
          <p:nvPr/>
        </p:nvCxnSpPr>
        <p:spPr>
          <a:xfrm flipH="1">
            <a:off x="2461015" y="4262333"/>
            <a:ext cx="2196710" cy="12040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flipH="1" flipV="1">
            <a:off x="3191012" y="3920446"/>
            <a:ext cx="1517622" cy="302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Textfeld 33"/>
          <p:cNvSpPr txBox="1"/>
          <p:nvPr/>
        </p:nvSpPr>
        <p:spPr>
          <a:xfrm>
            <a:off x="4684782" y="5472112"/>
            <a:ext cx="1749069" cy="369332"/>
          </a:xfrm>
          <a:prstGeom prst="rect">
            <a:avLst/>
          </a:prstGeom>
          <a:noFill/>
        </p:spPr>
        <p:txBody>
          <a:bodyPr wrap="none" rtlCol="0">
            <a:spAutoFit/>
          </a:bodyPr>
          <a:lstStyle/>
          <a:p>
            <a:r>
              <a:rPr lang="de-DE" dirty="0" smtClean="0"/>
              <a:t>“Consumer </a:t>
            </a:r>
            <a:r>
              <a:rPr lang="de-DE" dirty="0" err="1" smtClean="0"/>
              <a:t>first</a:t>
            </a:r>
            <a:r>
              <a:rPr lang="de-DE" dirty="0" smtClean="0"/>
              <a:t>”</a:t>
            </a:r>
            <a:endParaRPr lang="de-DE" dirty="0"/>
          </a:p>
        </p:txBody>
      </p:sp>
      <p:cxnSp>
        <p:nvCxnSpPr>
          <p:cNvPr id="35" name="Gerade Verbindung mit Pfeil 34"/>
          <p:cNvCxnSpPr>
            <a:endCxn id="34" idx="0"/>
          </p:cNvCxnSpPr>
          <p:nvPr/>
        </p:nvCxnSpPr>
        <p:spPr>
          <a:xfrm>
            <a:off x="5559317" y="4476915"/>
            <a:ext cx="0" cy="99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 name="Textfeld 2"/>
          <p:cNvSpPr txBox="1"/>
          <p:nvPr/>
        </p:nvSpPr>
        <p:spPr>
          <a:xfrm>
            <a:off x="748138" y="6287678"/>
            <a:ext cx="6754093" cy="369332"/>
          </a:xfrm>
          <a:prstGeom prst="rect">
            <a:avLst/>
          </a:prstGeom>
          <a:noFill/>
        </p:spPr>
        <p:txBody>
          <a:bodyPr wrap="none" rtlCol="0">
            <a:spAutoFit/>
          </a:bodyPr>
          <a:lstStyle/>
          <a:p>
            <a:r>
              <a:rPr lang="de-DE" dirty="0" smtClean="0"/>
              <a:t>Quelle: http://www.infoq.com/presentations/microservices-principles</a:t>
            </a:r>
            <a:endParaRPr lang="de-DE" dirty="0"/>
          </a:p>
        </p:txBody>
      </p:sp>
    </p:spTree>
    <p:extLst>
      <p:ext uri="{BB962C8B-B14F-4D97-AF65-F5344CB8AC3E}">
        <p14:creationId xmlns:p14="http://schemas.microsoft.com/office/powerpoint/2010/main" val="33343353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Sam Newman</a:t>
            </a:r>
            <a:r>
              <a:rPr lang="en-US" dirty="0">
                <a:solidFill>
                  <a:srgbClr val="FFC000"/>
                </a:solidFill>
              </a:rPr>
              <a:t>.</a:t>
            </a:r>
            <a:endParaRPr lang="de-DE" dirty="0">
              <a:solidFill>
                <a:srgbClr val="FFC000"/>
              </a:solidFill>
            </a:endParaRPr>
          </a:p>
        </p:txBody>
      </p:sp>
      <p:sp>
        <p:nvSpPr>
          <p:cNvPr id="6" name="Textfeld 5"/>
          <p:cNvSpPr txBox="1"/>
          <p:nvPr/>
        </p:nvSpPr>
        <p:spPr>
          <a:xfrm>
            <a:off x="1123950" y="1990725"/>
            <a:ext cx="2717411" cy="646331"/>
          </a:xfrm>
          <a:prstGeom prst="rect">
            <a:avLst/>
          </a:prstGeom>
          <a:noFill/>
        </p:spPr>
        <p:txBody>
          <a:bodyPr wrap="none" rtlCol="0">
            <a:spAutoFit/>
          </a:bodyPr>
          <a:lstStyle/>
          <a:p>
            <a:r>
              <a:rPr lang="en-US" b="1" dirty="0" smtClean="0"/>
              <a:t>Um </a:t>
            </a:r>
            <a:r>
              <a:rPr lang="en-US" b="1" dirty="0" err="1" smtClean="0"/>
              <a:t>eine</a:t>
            </a:r>
            <a:r>
              <a:rPr lang="en-US" b="1" dirty="0" smtClean="0"/>
              <a:t> Business Domain </a:t>
            </a:r>
          </a:p>
          <a:p>
            <a:r>
              <a:rPr lang="en-US" b="1" dirty="0" err="1" smtClean="0"/>
              <a:t>herum</a:t>
            </a:r>
            <a:r>
              <a:rPr lang="en-US" b="1" dirty="0" smtClean="0"/>
              <a:t> </a:t>
            </a:r>
            <a:r>
              <a:rPr lang="en-US" b="1" dirty="0" err="1" smtClean="0"/>
              <a:t>modelliert</a:t>
            </a:r>
            <a:r>
              <a:rPr lang="en-US" b="1" dirty="0" smtClean="0"/>
              <a:t> </a:t>
            </a:r>
            <a:endParaRPr lang="de-DE" b="1" dirty="0"/>
          </a:p>
        </p:txBody>
      </p:sp>
      <p:sp>
        <p:nvSpPr>
          <p:cNvPr id="7" name="Textfeld 6"/>
          <p:cNvSpPr txBox="1"/>
          <p:nvPr/>
        </p:nvSpPr>
        <p:spPr>
          <a:xfrm>
            <a:off x="4568714" y="1933246"/>
            <a:ext cx="1839414" cy="646331"/>
          </a:xfrm>
          <a:prstGeom prst="rect">
            <a:avLst/>
          </a:prstGeom>
          <a:noFill/>
        </p:spPr>
        <p:txBody>
          <a:bodyPr wrap="none" rtlCol="0">
            <a:spAutoFit/>
          </a:bodyPr>
          <a:lstStyle/>
          <a:p>
            <a:r>
              <a:rPr lang="en-US" dirty="0" err="1" smtClean="0"/>
              <a:t>Automatisierungs</a:t>
            </a:r>
            <a:endParaRPr lang="en-US" dirty="0" smtClean="0"/>
          </a:p>
          <a:p>
            <a:r>
              <a:rPr lang="en-US" dirty="0" err="1" smtClean="0"/>
              <a:t>Kultur</a:t>
            </a:r>
            <a:endParaRPr lang="de-DE" dirty="0"/>
          </a:p>
        </p:txBody>
      </p:sp>
      <p:sp>
        <p:nvSpPr>
          <p:cNvPr id="8" name="Textfeld 7"/>
          <p:cNvSpPr txBox="1"/>
          <p:nvPr/>
        </p:nvSpPr>
        <p:spPr>
          <a:xfrm>
            <a:off x="7038975" y="2062956"/>
            <a:ext cx="2809359" cy="646331"/>
          </a:xfrm>
          <a:prstGeom prst="rect">
            <a:avLst/>
          </a:prstGeom>
          <a:noFill/>
        </p:spPr>
        <p:txBody>
          <a:bodyPr wrap="none" rtlCol="0">
            <a:spAutoFit/>
          </a:bodyPr>
          <a:lstStyle/>
          <a:p>
            <a:r>
              <a:rPr lang="en-US" dirty="0" err="1" smtClean="0"/>
              <a:t>Verberge</a:t>
            </a:r>
            <a:r>
              <a:rPr lang="en-US" dirty="0" smtClean="0"/>
              <a:t> </a:t>
            </a:r>
            <a:r>
              <a:rPr lang="en-US" dirty="0" err="1" smtClean="0"/>
              <a:t>Implementierungs</a:t>
            </a:r>
            <a:endParaRPr lang="en-US" dirty="0" smtClean="0"/>
          </a:p>
          <a:p>
            <a:r>
              <a:rPr lang="en-US" dirty="0" smtClean="0"/>
              <a:t>Details</a:t>
            </a:r>
            <a:endParaRPr lang="de-DE" dirty="0"/>
          </a:p>
        </p:txBody>
      </p:sp>
      <p:sp>
        <p:nvSpPr>
          <p:cNvPr id="9" name="Textfeld 8"/>
          <p:cNvSpPr txBox="1"/>
          <p:nvPr/>
        </p:nvSpPr>
        <p:spPr>
          <a:xfrm>
            <a:off x="1023155" y="3737201"/>
            <a:ext cx="2073773" cy="369332"/>
          </a:xfrm>
          <a:prstGeom prst="rect">
            <a:avLst/>
          </a:prstGeom>
          <a:noFill/>
        </p:spPr>
        <p:txBody>
          <a:bodyPr wrap="none" rtlCol="0">
            <a:spAutoFit/>
          </a:bodyPr>
          <a:lstStyle/>
          <a:p>
            <a:r>
              <a:rPr lang="en-US" dirty="0" smtClean="0"/>
              <a:t>“Highly Observable”</a:t>
            </a:r>
            <a:endParaRPr lang="de-DE" dirty="0"/>
          </a:p>
        </p:txBody>
      </p:sp>
      <p:sp>
        <p:nvSpPr>
          <p:cNvPr id="10" name="Textfeld 9"/>
          <p:cNvSpPr txBox="1"/>
          <p:nvPr/>
        </p:nvSpPr>
        <p:spPr>
          <a:xfrm>
            <a:off x="1178705" y="5472112"/>
            <a:ext cx="1508746" cy="369332"/>
          </a:xfrm>
          <a:prstGeom prst="rect">
            <a:avLst/>
          </a:prstGeom>
          <a:noFill/>
        </p:spPr>
        <p:txBody>
          <a:bodyPr wrap="none" rtlCol="0">
            <a:spAutoFit/>
          </a:bodyPr>
          <a:lstStyle/>
          <a:p>
            <a:r>
              <a:rPr lang="en-US" dirty="0" err="1" smtClean="0"/>
              <a:t>Isoliere</a:t>
            </a:r>
            <a:r>
              <a:rPr lang="en-US" dirty="0" smtClean="0"/>
              <a:t> </a:t>
            </a:r>
            <a:r>
              <a:rPr lang="en-US" dirty="0" err="1" smtClean="0"/>
              <a:t>Fehler</a:t>
            </a:r>
            <a:endParaRPr lang="de-DE" dirty="0"/>
          </a:p>
        </p:txBody>
      </p:sp>
      <p:sp>
        <p:nvSpPr>
          <p:cNvPr id="11" name="Textfeld 10"/>
          <p:cNvSpPr txBox="1"/>
          <p:nvPr/>
        </p:nvSpPr>
        <p:spPr>
          <a:xfrm>
            <a:off x="7196293" y="5472112"/>
            <a:ext cx="2494722" cy="369332"/>
          </a:xfrm>
          <a:prstGeom prst="rect">
            <a:avLst/>
          </a:prstGeom>
          <a:noFill/>
        </p:spPr>
        <p:txBody>
          <a:bodyPr wrap="none" rtlCol="0">
            <a:spAutoFit/>
          </a:bodyPr>
          <a:lstStyle/>
          <a:p>
            <a:r>
              <a:rPr lang="en-US" dirty="0" err="1" smtClean="0"/>
              <a:t>Unabhängige</a:t>
            </a:r>
            <a:r>
              <a:rPr lang="en-US" dirty="0" smtClean="0"/>
              <a:t> </a:t>
            </a:r>
            <a:r>
              <a:rPr lang="en-US" dirty="0" err="1" smtClean="0"/>
              <a:t>Verteilung</a:t>
            </a:r>
            <a:r>
              <a:rPr lang="en-US" dirty="0" smtClean="0"/>
              <a:t> </a:t>
            </a:r>
            <a:endParaRPr lang="de-DE" dirty="0"/>
          </a:p>
        </p:txBody>
      </p:sp>
      <p:sp>
        <p:nvSpPr>
          <p:cNvPr id="12" name="Textfeld 11"/>
          <p:cNvSpPr txBox="1"/>
          <p:nvPr/>
        </p:nvSpPr>
        <p:spPr>
          <a:xfrm>
            <a:off x="8286750" y="3764646"/>
            <a:ext cx="1634102" cy="646331"/>
          </a:xfrm>
          <a:prstGeom prst="rect">
            <a:avLst/>
          </a:prstGeom>
          <a:noFill/>
        </p:spPr>
        <p:txBody>
          <a:bodyPr wrap="none" rtlCol="0">
            <a:spAutoFit/>
          </a:bodyPr>
          <a:lstStyle/>
          <a:p>
            <a:r>
              <a:rPr lang="en-US" dirty="0" err="1" smtClean="0"/>
              <a:t>Dezentralisiere</a:t>
            </a:r>
            <a:r>
              <a:rPr lang="en-US" dirty="0" smtClean="0"/>
              <a:t> </a:t>
            </a:r>
          </a:p>
          <a:p>
            <a:r>
              <a:rPr lang="en-US" dirty="0" err="1" smtClean="0"/>
              <a:t>alle</a:t>
            </a:r>
            <a:r>
              <a:rPr lang="en-US" dirty="0" smtClean="0"/>
              <a:t> </a:t>
            </a:r>
            <a:r>
              <a:rPr lang="en-US" dirty="0" err="1" smtClean="0"/>
              <a:t>Teile</a:t>
            </a:r>
            <a:endParaRPr lang="de-DE" dirty="0"/>
          </a:p>
        </p:txBody>
      </p:sp>
      <p:sp>
        <p:nvSpPr>
          <p:cNvPr id="13" name="Textfeld 12"/>
          <p:cNvSpPr txBox="1"/>
          <p:nvPr/>
        </p:nvSpPr>
        <p:spPr>
          <a:xfrm>
            <a:off x="4778592" y="3739605"/>
            <a:ext cx="1756443" cy="707886"/>
          </a:xfrm>
          <a:prstGeom prst="rect">
            <a:avLst/>
          </a:prstGeom>
          <a:noFill/>
        </p:spPr>
        <p:txBody>
          <a:bodyPr wrap="none" rtlCol="0">
            <a:spAutoFit/>
          </a:bodyPr>
          <a:lstStyle/>
          <a:p>
            <a:r>
              <a:rPr lang="en-US" sz="2000" b="1" dirty="0" err="1" smtClean="0"/>
              <a:t>Prinzipien</a:t>
            </a:r>
            <a:r>
              <a:rPr lang="en-US" sz="2000" b="1" dirty="0" smtClean="0"/>
              <a:t> von </a:t>
            </a:r>
          </a:p>
          <a:p>
            <a:r>
              <a:rPr lang="en-US" sz="2000" b="1" dirty="0" err="1" smtClean="0"/>
              <a:t>Microservices</a:t>
            </a:r>
            <a:endParaRPr lang="de-DE" b="1" dirty="0"/>
          </a:p>
        </p:txBody>
      </p:sp>
      <p:cxnSp>
        <p:nvCxnSpPr>
          <p:cNvPr id="15" name="Gerade Verbindung mit Pfeil 14"/>
          <p:cNvCxnSpPr/>
          <p:nvPr/>
        </p:nvCxnSpPr>
        <p:spPr>
          <a:xfrm flipH="1" flipV="1">
            <a:off x="3343275" y="2579577"/>
            <a:ext cx="1529960" cy="118506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V="1">
            <a:off x="5559317" y="2579577"/>
            <a:ext cx="0"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Gerade Verbindung mit Pfeil 19"/>
          <p:cNvCxnSpPr/>
          <p:nvPr/>
        </p:nvCxnSpPr>
        <p:spPr>
          <a:xfrm flipV="1">
            <a:off x="6384619" y="2644432"/>
            <a:ext cx="964752"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Gerade Verbindung mit Pfeil 21"/>
          <p:cNvCxnSpPr/>
          <p:nvPr/>
        </p:nvCxnSpPr>
        <p:spPr>
          <a:xfrm>
            <a:off x="6619875" y="4087811"/>
            <a:ext cx="16159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6384619" y="4399413"/>
            <a:ext cx="1216331" cy="9250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Gerade Verbindung mit Pfeil 26"/>
          <p:cNvCxnSpPr/>
          <p:nvPr/>
        </p:nvCxnSpPr>
        <p:spPr>
          <a:xfrm flipH="1">
            <a:off x="2461015" y="4262333"/>
            <a:ext cx="2196710" cy="12040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flipH="1" flipV="1">
            <a:off x="3191012" y="3920446"/>
            <a:ext cx="1517622" cy="302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Textfeld 33"/>
          <p:cNvSpPr txBox="1"/>
          <p:nvPr/>
        </p:nvSpPr>
        <p:spPr>
          <a:xfrm>
            <a:off x="4684782" y="5472112"/>
            <a:ext cx="1749069" cy="369332"/>
          </a:xfrm>
          <a:prstGeom prst="rect">
            <a:avLst/>
          </a:prstGeom>
          <a:noFill/>
        </p:spPr>
        <p:txBody>
          <a:bodyPr wrap="none" rtlCol="0">
            <a:spAutoFit/>
          </a:bodyPr>
          <a:lstStyle/>
          <a:p>
            <a:r>
              <a:rPr lang="en-US" dirty="0" smtClean="0"/>
              <a:t>“Consumer first”</a:t>
            </a:r>
            <a:endParaRPr lang="de-DE" dirty="0"/>
          </a:p>
        </p:txBody>
      </p:sp>
      <p:cxnSp>
        <p:nvCxnSpPr>
          <p:cNvPr id="35" name="Gerade Verbindung mit Pfeil 34"/>
          <p:cNvCxnSpPr>
            <a:endCxn id="34" idx="0"/>
          </p:cNvCxnSpPr>
          <p:nvPr/>
        </p:nvCxnSpPr>
        <p:spPr>
          <a:xfrm>
            <a:off x="5559317" y="4476915"/>
            <a:ext cx="0" cy="99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505770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Um </a:t>
            </a:r>
            <a:r>
              <a:rPr lang="en-US" dirty="0" err="1"/>
              <a:t>eine</a:t>
            </a:r>
            <a:r>
              <a:rPr lang="en-US" dirty="0"/>
              <a:t> Business </a:t>
            </a:r>
            <a:r>
              <a:rPr lang="en-US" dirty="0" smtClean="0"/>
              <a:t>Domain </a:t>
            </a:r>
            <a:r>
              <a:rPr lang="en-US" dirty="0" err="1" smtClean="0"/>
              <a:t>herum</a:t>
            </a:r>
            <a:r>
              <a:rPr lang="en-US" dirty="0" smtClean="0"/>
              <a:t> </a:t>
            </a:r>
            <a:r>
              <a:rPr lang="en-US" dirty="0" err="1"/>
              <a:t>modelliert</a:t>
            </a:r>
            <a:r>
              <a:rPr lang="en-US" dirty="0"/>
              <a:t> </a:t>
            </a:r>
            <a:endParaRPr lang="de-DE" dirty="0"/>
          </a:p>
        </p:txBody>
      </p:sp>
      <p:sp>
        <p:nvSpPr>
          <p:cNvPr id="7" name="Sechseck 6"/>
          <p:cNvSpPr/>
          <p:nvPr/>
        </p:nvSpPr>
        <p:spPr>
          <a:xfrm>
            <a:off x="2124075" y="2581274"/>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Shipping</a:t>
            </a:r>
            <a:endParaRPr lang="de-DE" sz="1600" dirty="0"/>
          </a:p>
        </p:txBody>
      </p:sp>
      <p:sp>
        <p:nvSpPr>
          <p:cNvPr id="8" name="Sechseck 7"/>
          <p:cNvSpPr/>
          <p:nvPr/>
        </p:nvSpPr>
        <p:spPr>
          <a:xfrm>
            <a:off x="4400550" y="3067049"/>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Customer Service</a:t>
            </a:r>
            <a:endParaRPr lang="de-DE" sz="1600" dirty="0"/>
          </a:p>
        </p:txBody>
      </p:sp>
      <p:sp>
        <p:nvSpPr>
          <p:cNvPr id="9" name="Sechseck 8"/>
          <p:cNvSpPr/>
          <p:nvPr/>
        </p:nvSpPr>
        <p:spPr>
          <a:xfrm>
            <a:off x="1552575" y="4810121"/>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Inventory</a:t>
            </a:r>
            <a:endParaRPr lang="de-DE" dirty="0"/>
          </a:p>
        </p:txBody>
      </p:sp>
      <p:sp>
        <p:nvSpPr>
          <p:cNvPr id="10" name="Sechseck 9"/>
          <p:cNvSpPr/>
          <p:nvPr/>
        </p:nvSpPr>
        <p:spPr>
          <a:xfrm>
            <a:off x="6696075" y="1909761"/>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Returns</a:t>
            </a:r>
            <a:endParaRPr lang="de-DE" sz="1600" dirty="0"/>
          </a:p>
        </p:txBody>
      </p:sp>
      <p:sp>
        <p:nvSpPr>
          <p:cNvPr id="11" name="Sechseck 10"/>
          <p:cNvSpPr/>
          <p:nvPr/>
        </p:nvSpPr>
        <p:spPr>
          <a:xfrm>
            <a:off x="7505700" y="4410074"/>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Invoicing</a:t>
            </a:r>
            <a:endParaRPr lang="de-DE" dirty="0"/>
          </a:p>
        </p:txBody>
      </p:sp>
      <p:sp>
        <p:nvSpPr>
          <p:cNvPr id="12" name="Sechseck 11"/>
          <p:cNvSpPr/>
          <p:nvPr/>
        </p:nvSpPr>
        <p:spPr>
          <a:xfrm>
            <a:off x="5181600" y="5081586"/>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Accounts</a:t>
            </a:r>
            <a:endParaRPr lang="de-DE" dirty="0"/>
          </a:p>
        </p:txBody>
      </p:sp>
      <p:cxnSp>
        <p:nvCxnSpPr>
          <p:cNvPr id="14" name="Gerade Verbindung mit Pfeil 13"/>
          <p:cNvCxnSpPr/>
          <p:nvPr/>
        </p:nvCxnSpPr>
        <p:spPr>
          <a:xfrm>
            <a:off x="2895600" y="1912142"/>
            <a:ext cx="0" cy="669131"/>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5" name="Gerade Verbindung mit Pfeil 14"/>
          <p:cNvCxnSpPr/>
          <p:nvPr/>
        </p:nvCxnSpPr>
        <p:spPr>
          <a:xfrm flipH="1">
            <a:off x="2333625" y="3924299"/>
            <a:ext cx="571500" cy="88582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7" name="Gerade Verbindung mit Pfeil 16"/>
          <p:cNvCxnSpPr/>
          <p:nvPr/>
        </p:nvCxnSpPr>
        <p:spPr>
          <a:xfrm>
            <a:off x="3114675" y="5481633"/>
            <a:ext cx="2066925" cy="271465"/>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1" name="Gerade Verbindung mit Pfeil 20"/>
          <p:cNvCxnSpPr>
            <a:endCxn id="12" idx="4"/>
          </p:cNvCxnSpPr>
          <p:nvPr/>
        </p:nvCxnSpPr>
        <p:spPr>
          <a:xfrm>
            <a:off x="5267325" y="4426742"/>
            <a:ext cx="250031" cy="654844"/>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5846564" y="3924299"/>
            <a:ext cx="1823442" cy="829865"/>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8" name="Gerade Verbindung mit Pfeil 27"/>
          <p:cNvCxnSpPr/>
          <p:nvPr/>
        </p:nvCxnSpPr>
        <p:spPr>
          <a:xfrm flipV="1">
            <a:off x="5784354" y="2878336"/>
            <a:ext cx="1064121" cy="476844"/>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a:off x="5057775" y="1909761"/>
            <a:ext cx="45244" cy="1157288"/>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7323846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Die </a:t>
            </a:r>
            <a:r>
              <a:rPr lang="en-US" dirty="0" err="1" smtClean="0"/>
              <a:t>monolitische</a:t>
            </a:r>
            <a:r>
              <a:rPr lang="en-US" dirty="0" smtClean="0"/>
              <a:t> </a:t>
            </a:r>
            <a:r>
              <a:rPr lang="en-US" dirty="0" err="1" smtClean="0"/>
              <a:t>Architektur</a:t>
            </a:r>
            <a:r>
              <a:rPr lang="en-US" dirty="0" smtClean="0"/>
              <a:t> v3.0</a:t>
            </a:r>
            <a:endParaRPr lang="de-DE" dirty="0"/>
          </a:p>
        </p:txBody>
      </p:sp>
      <p:sp>
        <p:nvSpPr>
          <p:cNvPr id="4" name="Abgerundetes Rechteck 3"/>
          <p:cNvSpPr/>
          <p:nvPr/>
        </p:nvSpPr>
        <p:spPr>
          <a:xfrm>
            <a:off x="952107" y="1690688"/>
            <a:ext cx="6947554" cy="11406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Presentation/Services</a:t>
            </a:r>
            <a:endParaRPr lang="de-DE" dirty="0"/>
          </a:p>
        </p:txBody>
      </p:sp>
      <p:sp>
        <p:nvSpPr>
          <p:cNvPr id="5" name="Abgerundetes Rechteck 4"/>
          <p:cNvSpPr/>
          <p:nvPr/>
        </p:nvSpPr>
        <p:spPr>
          <a:xfrm>
            <a:off x="952107" y="3026004"/>
            <a:ext cx="6947554" cy="11406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Applikation</a:t>
            </a:r>
            <a:endParaRPr lang="de-DE" dirty="0"/>
          </a:p>
        </p:txBody>
      </p:sp>
      <p:sp>
        <p:nvSpPr>
          <p:cNvPr id="6" name="Abgerundetes Rechteck 5"/>
          <p:cNvSpPr/>
          <p:nvPr/>
        </p:nvSpPr>
        <p:spPr>
          <a:xfrm>
            <a:off x="952107" y="4361320"/>
            <a:ext cx="6947554" cy="11406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Domain/Database</a:t>
            </a:r>
            <a:endParaRPr lang="de-DE" dirty="0"/>
          </a:p>
        </p:txBody>
      </p:sp>
      <p:sp>
        <p:nvSpPr>
          <p:cNvPr id="7" name="Zylinder 6"/>
          <p:cNvSpPr/>
          <p:nvPr/>
        </p:nvSpPr>
        <p:spPr>
          <a:xfrm>
            <a:off x="5836238" y="5895042"/>
            <a:ext cx="735291" cy="650449"/>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9" name="Gerade Verbindung mit Pfeil 8"/>
          <p:cNvCxnSpPr/>
          <p:nvPr/>
        </p:nvCxnSpPr>
        <p:spPr>
          <a:xfrm>
            <a:off x="2012884" y="2831331"/>
            <a:ext cx="0" cy="1946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p:nvPr/>
        </p:nvCxnSpPr>
        <p:spPr>
          <a:xfrm>
            <a:off x="2012884" y="4166647"/>
            <a:ext cx="0" cy="1946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a:endCxn id="7" idx="1"/>
          </p:cNvCxnSpPr>
          <p:nvPr/>
        </p:nvCxnSpPr>
        <p:spPr>
          <a:xfrm>
            <a:off x="6203884" y="5501963"/>
            <a:ext cx="0" cy="3930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Abgerundetes Rechteck 18"/>
          <p:cNvSpPr/>
          <p:nvPr/>
        </p:nvSpPr>
        <p:spPr>
          <a:xfrm>
            <a:off x="952106" y="1690688"/>
            <a:ext cx="9012026"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dirty="0" smtClean="0"/>
              <a:t>Presentation/Services</a:t>
            </a:r>
            <a:endParaRPr lang="de-DE" dirty="0"/>
          </a:p>
        </p:txBody>
      </p:sp>
      <p:sp>
        <p:nvSpPr>
          <p:cNvPr id="20" name="Abgerundetes Rechteck 19"/>
          <p:cNvSpPr/>
          <p:nvPr/>
        </p:nvSpPr>
        <p:spPr>
          <a:xfrm>
            <a:off x="952106" y="3026004"/>
            <a:ext cx="9012026"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dirty="0" err="1" smtClean="0"/>
              <a:t>Applikation</a:t>
            </a:r>
            <a:endParaRPr lang="de-DE" dirty="0"/>
          </a:p>
        </p:txBody>
      </p:sp>
      <p:sp>
        <p:nvSpPr>
          <p:cNvPr id="21" name="Abgerundetes Rechteck 20"/>
          <p:cNvSpPr/>
          <p:nvPr/>
        </p:nvSpPr>
        <p:spPr>
          <a:xfrm>
            <a:off x="952106" y="4361320"/>
            <a:ext cx="9012026"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dirty="0" smtClean="0"/>
              <a:t>Domain/Database</a:t>
            </a:r>
            <a:endParaRPr lang="de-DE" dirty="0"/>
          </a:p>
        </p:txBody>
      </p:sp>
      <p:sp>
        <p:nvSpPr>
          <p:cNvPr id="22" name="Abgerundetes Rechteck 21"/>
          <p:cNvSpPr/>
          <p:nvPr/>
        </p:nvSpPr>
        <p:spPr>
          <a:xfrm>
            <a:off x="4034672" y="1845016"/>
            <a:ext cx="1310326" cy="35753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Fachlicher</a:t>
            </a:r>
            <a:r>
              <a:rPr lang="en-US" dirty="0" smtClean="0"/>
              <a:t> Slice 1</a:t>
            </a:r>
            <a:endParaRPr lang="de-DE" dirty="0"/>
          </a:p>
        </p:txBody>
      </p:sp>
      <p:sp>
        <p:nvSpPr>
          <p:cNvPr id="23" name="Abgerundetes Rechteck 22"/>
          <p:cNvSpPr/>
          <p:nvPr/>
        </p:nvSpPr>
        <p:spPr>
          <a:xfrm>
            <a:off x="5623088" y="1844362"/>
            <a:ext cx="1310326" cy="35602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Fachlicher</a:t>
            </a:r>
            <a:r>
              <a:rPr lang="en-US" dirty="0" smtClean="0"/>
              <a:t> Slice 2</a:t>
            </a:r>
            <a:endParaRPr lang="de-DE" dirty="0"/>
          </a:p>
        </p:txBody>
      </p:sp>
      <p:sp>
        <p:nvSpPr>
          <p:cNvPr id="24" name="Abgerundetes Rechteck 23"/>
          <p:cNvSpPr/>
          <p:nvPr/>
        </p:nvSpPr>
        <p:spPr>
          <a:xfrm>
            <a:off x="8177751" y="1845016"/>
            <a:ext cx="1310326" cy="35753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Fachlicher</a:t>
            </a:r>
            <a:r>
              <a:rPr lang="en-US" dirty="0" smtClean="0"/>
              <a:t> Slice n</a:t>
            </a:r>
            <a:endParaRPr lang="de-DE" dirty="0"/>
          </a:p>
        </p:txBody>
      </p:sp>
      <p:cxnSp>
        <p:nvCxnSpPr>
          <p:cNvPr id="25" name="Gerade Verbindung mit Pfeil 24"/>
          <p:cNvCxnSpPr/>
          <p:nvPr/>
        </p:nvCxnSpPr>
        <p:spPr>
          <a:xfrm flipH="1">
            <a:off x="762726" y="1844363"/>
            <a:ext cx="9428" cy="3657600"/>
          </a:xfrm>
          <a:prstGeom prst="straightConnector1">
            <a:avLst/>
          </a:prstGeom>
          <a:ln w="28575">
            <a:tailEnd type="triangle"/>
          </a:ln>
        </p:spPr>
        <p:style>
          <a:lnRef idx="3">
            <a:schemeClr val="accent1"/>
          </a:lnRef>
          <a:fillRef idx="0">
            <a:schemeClr val="accent1"/>
          </a:fillRef>
          <a:effectRef idx="2">
            <a:schemeClr val="accent1"/>
          </a:effectRef>
          <a:fontRef idx="minor">
            <a:schemeClr val="tx1"/>
          </a:fontRef>
        </p:style>
      </p:cxnSp>
      <p:sp>
        <p:nvSpPr>
          <p:cNvPr id="26" name="Textfeld 25"/>
          <p:cNvSpPr txBox="1"/>
          <p:nvPr/>
        </p:nvSpPr>
        <p:spPr>
          <a:xfrm rot="16200000">
            <a:off x="-566548" y="3293075"/>
            <a:ext cx="2289216" cy="369332"/>
          </a:xfrm>
          <a:prstGeom prst="rect">
            <a:avLst/>
          </a:prstGeom>
          <a:noFill/>
        </p:spPr>
        <p:txBody>
          <a:bodyPr wrap="none" rtlCol="0">
            <a:spAutoFit/>
          </a:bodyPr>
          <a:lstStyle/>
          <a:p>
            <a:r>
              <a:rPr lang="en-US" dirty="0" err="1" smtClean="0"/>
              <a:t>Technische</a:t>
            </a:r>
            <a:r>
              <a:rPr lang="en-US" dirty="0" smtClean="0"/>
              <a:t> </a:t>
            </a:r>
            <a:r>
              <a:rPr lang="en-US" dirty="0" err="1" smtClean="0"/>
              <a:t>Schichtung</a:t>
            </a:r>
            <a:endParaRPr lang="de-DE" dirty="0"/>
          </a:p>
        </p:txBody>
      </p:sp>
      <p:cxnSp>
        <p:nvCxnSpPr>
          <p:cNvPr id="27" name="Gerade Verbindung mit Pfeil 26"/>
          <p:cNvCxnSpPr/>
          <p:nvPr/>
        </p:nvCxnSpPr>
        <p:spPr>
          <a:xfrm rot="5400000" flipH="1">
            <a:off x="6240544" y="-271088"/>
            <a:ext cx="9428" cy="3657600"/>
          </a:xfrm>
          <a:prstGeom prst="straightConnector1">
            <a:avLst/>
          </a:prstGeom>
          <a:ln w="28575">
            <a:headEnd type="triangl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28" name="Textfeld 27"/>
          <p:cNvSpPr txBox="1"/>
          <p:nvPr/>
        </p:nvSpPr>
        <p:spPr>
          <a:xfrm>
            <a:off x="4911270" y="1177624"/>
            <a:ext cx="2133597" cy="369332"/>
          </a:xfrm>
          <a:prstGeom prst="rect">
            <a:avLst/>
          </a:prstGeom>
          <a:noFill/>
        </p:spPr>
        <p:txBody>
          <a:bodyPr wrap="none" rtlCol="0">
            <a:spAutoFit/>
          </a:bodyPr>
          <a:lstStyle/>
          <a:p>
            <a:r>
              <a:rPr lang="en-US" dirty="0" err="1" smtClean="0"/>
              <a:t>Fachliche</a:t>
            </a:r>
            <a:r>
              <a:rPr lang="en-US" dirty="0" smtClean="0"/>
              <a:t> </a:t>
            </a:r>
            <a:r>
              <a:rPr lang="en-US" dirty="0" err="1" smtClean="0"/>
              <a:t>Schichtung</a:t>
            </a:r>
            <a:endParaRPr lang="de-DE" dirty="0"/>
          </a:p>
        </p:txBody>
      </p:sp>
    </p:spTree>
    <p:extLst>
      <p:ext uri="{BB962C8B-B14F-4D97-AF65-F5344CB8AC3E}">
        <p14:creationId xmlns:p14="http://schemas.microsoft.com/office/powerpoint/2010/main" val="38738292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Abgerundetes Rechteck 21"/>
          <p:cNvSpPr/>
          <p:nvPr/>
        </p:nvSpPr>
        <p:spPr>
          <a:xfrm>
            <a:off x="4034672" y="1845016"/>
            <a:ext cx="1310326" cy="35753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err="1" smtClean="0"/>
              <a:t>Fachlicher</a:t>
            </a:r>
            <a:r>
              <a:rPr lang="en-US" dirty="0" smtClean="0"/>
              <a:t> Slice 1</a:t>
            </a:r>
            <a:endParaRPr lang="de-DE" dirty="0"/>
          </a:p>
        </p:txBody>
      </p:sp>
      <p:sp>
        <p:nvSpPr>
          <p:cNvPr id="2" name="Titel 1"/>
          <p:cNvSpPr>
            <a:spLocks noGrp="1"/>
          </p:cNvSpPr>
          <p:nvPr>
            <p:ph type="title"/>
          </p:nvPr>
        </p:nvSpPr>
        <p:spPr/>
        <p:txBody>
          <a:bodyPr/>
          <a:lstStyle/>
          <a:p>
            <a:r>
              <a:rPr lang="en-US" dirty="0" smtClean="0"/>
              <a:t>Die </a:t>
            </a:r>
            <a:r>
              <a:rPr lang="en-US" dirty="0" err="1" smtClean="0"/>
              <a:t>monolitische</a:t>
            </a:r>
            <a:r>
              <a:rPr lang="en-US" dirty="0" smtClean="0"/>
              <a:t> </a:t>
            </a:r>
            <a:r>
              <a:rPr lang="en-US" dirty="0" err="1" smtClean="0"/>
              <a:t>Architektur</a:t>
            </a:r>
            <a:r>
              <a:rPr lang="en-US" dirty="0" smtClean="0"/>
              <a:t> v3.0</a:t>
            </a:r>
            <a:endParaRPr lang="de-DE" dirty="0"/>
          </a:p>
        </p:txBody>
      </p:sp>
      <p:sp>
        <p:nvSpPr>
          <p:cNvPr id="7" name="Zylinder 6"/>
          <p:cNvSpPr/>
          <p:nvPr/>
        </p:nvSpPr>
        <p:spPr>
          <a:xfrm>
            <a:off x="4332303" y="4712327"/>
            <a:ext cx="735291" cy="650449"/>
          </a:xfrm>
          <a:prstGeom prst="ca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a:p>
        </p:txBody>
      </p:sp>
      <p:cxnSp>
        <p:nvCxnSpPr>
          <p:cNvPr id="13" name="Gerade Verbindung mit Pfeil 12"/>
          <p:cNvCxnSpPr>
            <a:endCxn id="7" idx="1"/>
          </p:cNvCxnSpPr>
          <p:nvPr/>
        </p:nvCxnSpPr>
        <p:spPr>
          <a:xfrm>
            <a:off x="4699949" y="4319248"/>
            <a:ext cx="0" cy="3930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Abgerundetes Rechteck 22"/>
          <p:cNvSpPr/>
          <p:nvPr/>
        </p:nvSpPr>
        <p:spPr>
          <a:xfrm>
            <a:off x="5623088" y="1844362"/>
            <a:ext cx="1310326" cy="35602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err="1" smtClean="0"/>
              <a:t>Fachlicher</a:t>
            </a:r>
            <a:r>
              <a:rPr lang="en-US" dirty="0" smtClean="0"/>
              <a:t> Slice 2</a:t>
            </a:r>
            <a:endParaRPr lang="de-DE" dirty="0"/>
          </a:p>
        </p:txBody>
      </p:sp>
      <p:sp>
        <p:nvSpPr>
          <p:cNvPr id="24" name="Abgerundetes Rechteck 23"/>
          <p:cNvSpPr/>
          <p:nvPr/>
        </p:nvSpPr>
        <p:spPr>
          <a:xfrm>
            <a:off x="8177751" y="1845016"/>
            <a:ext cx="1310326" cy="35753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err="1" smtClean="0"/>
              <a:t>Fachlicher</a:t>
            </a:r>
            <a:r>
              <a:rPr lang="en-US" dirty="0" smtClean="0"/>
              <a:t> Slice n</a:t>
            </a:r>
            <a:endParaRPr lang="de-DE" dirty="0"/>
          </a:p>
        </p:txBody>
      </p:sp>
      <p:cxnSp>
        <p:nvCxnSpPr>
          <p:cNvPr id="25" name="Gerade Verbindung mit Pfeil 24"/>
          <p:cNvCxnSpPr/>
          <p:nvPr/>
        </p:nvCxnSpPr>
        <p:spPr>
          <a:xfrm flipH="1">
            <a:off x="762726" y="1844363"/>
            <a:ext cx="9428" cy="3657600"/>
          </a:xfrm>
          <a:prstGeom prst="straightConnector1">
            <a:avLst/>
          </a:prstGeom>
          <a:ln w="28575">
            <a:tailEnd type="triangle"/>
          </a:ln>
        </p:spPr>
        <p:style>
          <a:lnRef idx="3">
            <a:schemeClr val="accent1"/>
          </a:lnRef>
          <a:fillRef idx="0">
            <a:schemeClr val="accent1"/>
          </a:fillRef>
          <a:effectRef idx="2">
            <a:schemeClr val="accent1"/>
          </a:effectRef>
          <a:fontRef idx="minor">
            <a:schemeClr val="tx1"/>
          </a:fontRef>
        </p:style>
      </p:cxnSp>
      <p:sp>
        <p:nvSpPr>
          <p:cNvPr id="26" name="Textfeld 25"/>
          <p:cNvSpPr txBox="1"/>
          <p:nvPr/>
        </p:nvSpPr>
        <p:spPr>
          <a:xfrm rot="16200000">
            <a:off x="-566548" y="3293075"/>
            <a:ext cx="2289216" cy="369332"/>
          </a:xfrm>
          <a:prstGeom prst="rect">
            <a:avLst/>
          </a:prstGeom>
          <a:noFill/>
        </p:spPr>
        <p:txBody>
          <a:bodyPr wrap="none" rtlCol="0">
            <a:spAutoFit/>
          </a:bodyPr>
          <a:lstStyle/>
          <a:p>
            <a:r>
              <a:rPr lang="en-US" dirty="0" err="1" smtClean="0"/>
              <a:t>Technische</a:t>
            </a:r>
            <a:r>
              <a:rPr lang="en-US" dirty="0" smtClean="0"/>
              <a:t> </a:t>
            </a:r>
            <a:r>
              <a:rPr lang="en-US" dirty="0" err="1" smtClean="0"/>
              <a:t>Schichtung</a:t>
            </a:r>
            <a:endParaRPr lang="de-DE" dirty="0"/>
          </a:p>
        </p:txBody>
      </p:sp>
      <p:cxnSp>
        <p:nvCxnSpPr>
          <p:cNvPr id="27" name="Gerade Verbindung mit Pfeil 26"/>
          <p:cNvCxnSpPr/>
          <p:nvPr/>
        </p:nvCxnSpPr>
        <p:spPr>
          <a:xfrm rot="5400000" flipH="1">
            <a:off x="6240544" y="-271088"/>
            <a:ext cx="9428" cy="3657600"/>
          </a:xfrm>
          <a:prstGeom prst="straightConnector1">
            <a:avLst/>
          </a:prstGeom>
          <a:ln w="28575">
            <a:headEnd type="triangl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28" name="Textfeld 27"/>
          <p:cNvSpPr txBox="1"/>
          <p:nvPr/>
        </p:nvSpPr>
        <p:spPr>
          <a:xfrm>
            <a:off x="4911270" y="1177624"/>
            <a:ext cx="2133597" cy="369332"/>
          </a:xfrm>
          <a:prstGeom prst="rect">
            <a:avLst/>
          </a:prstGeom>
          <a:noFill/>
        </p:spPr>
        <p:txBody>
          <a:bodyPr wrap="none" rtlCol="0">
            <a:spAutoFit/>
          </a:bodyPr>
          <a:lstStyle/>
          <a:p>
            <a:r>
              <a:rPr lang="en-US" dirty="0" err="1" smtClean="0"/>
              <a:t>Fachliche</a:t>
            </a:r>
            <a:r>
              <a:rPr lang="en-US" dirty="0" smtClean="0"/>
              <a:t> </a:t>
            </a:r>
            <a:r>
              <a:rPr lang="en-US" dirty="0" err="1" smtClean="0"/>
              <a:t>Schichtung</a:t>
            </a:r>
            <a:endParaRPr lang="de-DE" dirty="0"/>
          </a:p>
        </p:txBody>
      </p:sp>
      <p:sp>
        <p:nvSpPr>
          <p:cNvPr id="19" name="Abgerundetes Rechteck 18"/>
          <p:cNvSpPr/>
          <p:nvPr/>
        </p:nvSpPr>
        <p:spPr>
          <a:xfrm>
            <a:off x="4105275" y="2585839"/>
            <a:ext cx="1171576" cy="65963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400" dirty="0" smtClean="0"/>
              <a:t>Presentation /Services</a:t>
            </a:r>
            <a:endParaRPr lang="de-DE" sz="1400" dirty="0"/>
          </a:p>
        </p:txBody>
      </p:sp>
      <p:sp>
        <p:nvSpPr>
          <p:cNvPr id="20" name="Abgerundetes Rechteck 19"/>
          <p:cNvSpPr/>
          <p:nvPr/>
        </p:nvSpPr>
        <p:spPr>
          <a:xfrm>
            <a:off x="4105275" y="3322344"/>
            <a:ext cx="1171576" cy="604297"/>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400" dirty="0" err="1" smtClean="0"/>
              <a:t>Applikation</a:t>
            </a:r>
            <a:endParaRPr lang="de-DE" sz="1400" dirty="0"/>
          </a:p>
        </p:txBody>
      </p:sp>
      <p:sp>
        <p:nvSpPr>
          <p:cNvPr id="21" name="Abgerundetes Rechteck 20"/>
          <p:cNvSpPr/>
          <p:nvPr/>
        </p:nvSpPr>
        <p:spPr>
          <a:xfrm>
            <a:off x="4105274" y="4080969"/>
            <a:ext cx="1171577" cy="47738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600" dirty="0" smtClean="0"/>
              <a:t>Domain /Database</a:t>
            </a:r>
            <a:endParaRPr lang="de-DE" sz="1600" dirty="0"/>
          </a:p>
        </p:txBody>
      </p:sp>
      <p:sp>
        <p:nvSpPr>
          <p:cNvPr id="29" name="Zylinder 28"/>
          <p:cNvSpPr/>
          <p:nvPr/>
        </p:nvSpPr>
        <p:spPr>
          <a:xfrm>
            <a:off x="5911523" y="4712327"/>
            <a:ext cx="735291" cy="650449"/>
          </a:xfrm>
          <a:prstGeom prst="ca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a:p>
        </p:txBody>
      </p:sp>
      <p:sp>
        <p:nvSpPr>
          <p:cNvPr id="30" name="Abgerundetes Rechteck 29"/>
          <p:cNvSpPr/>
          <p:nvPr/>
        </p:nvSpPr>
        <p:spPr>
          <a:xfrm>
            <a:off x="5684495" y="2585839"/>
            <a:ext cx="1171576" cy="65963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400" dirty="0" smtClean="0"/>
              <a:t>Presentation /Services</a:t>
            </a:r>
            <a:endParaRPr lang="de-DE" sz="1400" dirty="0"/>
          </a:p>
        </p:txBody>
      </p:sp>
      <p:sp>
        <p:nvSpPr>
          <p:cNvPr id="31" name="Abgerundetes Rechteck 30"/>
          <p:cNvSpPr/>
          <p:nvPr/>
        </p:nvSpPr>
        <p:spPr>
          <a:xfrm>
            <a:off x="5684495" y="3322344"/>
            <a:ext cx="1171576" cy="604297"/>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400" dirty="0" err="1" smtClean="0"/>
              <a:t>Applikation</a:t>
            </a:r>
            <a:endParaRPr lang="de-DE" sz="1400" dirty="0"/>
          </a:p>
        </p:txBody>
      </p:sp>
      <p:sp>
        <p:nvSpPr>
          <p:cNvPr id="32" name="Abgerundetes Rechteck 31"/>
          <p:cNvSpPr/>
          <p:nvPr/>
        </p:nvSpPr>
        <p:spPr>
          <a:xfrm>
            <a:off x="5684494" y="4080969"/>
            <a:ext cx="1171577" cy="47738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600" dirty="0" smtClean="0"/>
              <a:t>Domain /Database</a:t>
            </a:r>
            <a:endParaRPr lang="de-DE" sz="1600" dirty="0"/>
          </a:p>
        </p:txBody>
      </p:sp>
      <p:sp>
        <p:nvSpPr>
          <p:cNvPr id="33" name="Zylinder 32"/>
          <p:cNvSpPr/>
          <p:nvPr/>
        </p:nvSpPr>
        <p:spPr>
          <a:xfrm>
            <a:off x="8469526" y="4700376"/>
            <a:ext cx="735291" cy="650449"/>
          </a:xfrm>
          <a:prstGeom prst="ca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a:p>
        </p:txBody>
      </p:sp>
      <p:sp>
        <p:nvSpPr>
          <p:cNvPr id="34" name="Abgerundetes Rechteck 33"/>
          <p:cNvSpPr/>
          <p:nvPr/>
        </p:nvSpPr>
        <p:spPr>
          <a:xfrm>
            <a:off x="8242498" y="2573888"/>
            <a:ext cx="1171576" cy="65963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400" dirty="0" smtClean="0"/>
              <a:t>Presentation /Services</a:t>
            </a:r>
            <a:endParaRPr lang="de-DE" sz="1400" dirty="0"/>
          </a:p>
        </p:txBody>
      </p:sp>
      <p:sp>
        <p:nvSpPr>
          <p:cNvPr id="35" name="Abgerundetes Rechteck 34"/>
          <p:cNvSpPr/>
          <p:nvPr/>
        </p:nvSpPr>
        <p:spPr>
          <a:xfrm>
            <a:off x="8242498" y="3310393"/>
            <a:ext cx="1171576" cy="604297"/>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400" dirty="0" err="1" smtClean="0"/>
              <a:t>Applikation</a:t>
            </a:r>
            <a:endParaRPr lang="de-DE" sz="1400" dirty="0"/>
          </a:p>
        </p:txBody>
      </p:sp>
      <p:sp>
        <p:nvSpPr>
          <p:cNvPr id="36" name="Abgerundetes Rechteck 35"/>
          <p:cNvSpPr/>
          <p:nvPr/>
        </p:nvSpPr>
        <p:spPr>
          <a:xfrm>
            <a:off x="8242497" y="4069018"/>
            <a:ext cx="1171577" cy="47738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600" dirty="0" smtClean="0"/>
              <a:t>Domain /Database</a:t>
            </a:r>
            <a:endParaRPr lang="de-DE" sz="1600" dirty="0"/>
          </a:p>
        </p:txBody>
      </p:sp>
      <p:cxnSp>
        <p:nvCxnSpPr>
          <p:cNvPr id="8" name="Gewinkelte Verbindung 7"/>
          <p:cNvCxnSpPr>
            <a:stCxn id="31" idx="3"/>
            <a:endCxn id="34" idx="1"/>
          </p:cNvCxnSpPr>
          <p:nvPr/>
        </p:nvCxnSpPr>
        <p:spPr>
          <a:xfrm flipV="1">
            <a:off x="6856071" y="2903704"/>
            <a:ext cx="1386427" cy="720789"/>
          </a:xfrm>
          <a:prstGeom prst="bentConnector3">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1113472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Bounded Context – DDD </a:t>
            </a:r>
            <a:r>
              <a:rPr lang="en-US" dirty="0" err="1" smtClean="0"/>
              <a:t>lässt</a:t>
            </a:r>
            <a:r>
              <a:rPr lang="en-US" dirty="0" smtClean="0"/>
              <a:t> </a:t>
            </a:r>
            <a:r>
              <a:rPr lang="en-US" dirty="0" err="1" smtClean="0"/>
              <a:t>grüßen</a:t>
            </a:r>
            <a:endParaRPr lang="de-DE" dirty="0"/>
          </a:p>
        </p:txBody>
      </p:sp>
      <p:pic>
        <p:nvPicPr>
          <p:cNvPr id="4" name="Grafik 3"/>
          <p:cNvPicPr>
            <a:picLocks noChangeAspect="1"/>
          </p:cNvPicPr>
          <p:nvPr/>
        </p:nvPicPr>
        <p:blipFill>
          <a:blip r:embed="rId2"/>
          <a:stretch>
            <a:fillRect/>
          </a:stretch>
        </p:blipFill>
        <p:spPr>
          <a:xfrm>
            <a:off x="6581775" y="1799241"/>
            <a:ext cx="3176587" cy="4332891"/>
          </a:xfrm>
          <a:prstGeom prst="rect">
            <a:avLst/>
          </a:prstGeom>
        </p:spPr>
      </p:pic>
      <p:pic>
        <p:nvPicPr>
          <p:cNvPr id="5" name="Grafik 4"/>
          <p:cNvPicPr>
            <a:picLocks noChangeAspect="1"/>
          </p:cNvPicPr>
          <p:nvPr/>
        </p:nvPicPr>
        <p:blipFill>
          <a:blip r:embed="rId3"/>
          <a:stretch>
            <a:fillRect/>
          </a:stretch>
        </p:blipFill>
        <p:spPr>
          <a:xfrm>
            <a:off x="1866900" y="1799241"/>
            <a:ext cx="3289954" cy="4324350"/>
          </a:xfrm>
          <a:prstGeom prst="rect">
            <a:avLst/>
          </a:prstGeom>
        </p:spPr>
      </p:pic>
    </p:spTree>
    <p:extLst>
      <p:ext uri="{BB962C8B-B14F-4D97-AF65-F5344CB8AC3E}">
        <p14:creationId xmlns:p14="http://schemas.microsoft.com/office/powerpoint/2010/main" val="96375422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Ein paar Schlagwörter…</a:t>
            </a:r>
            <a:endParaRPr lang="de-DE" dirty="0"/>
          </a:p>
        </p:txBody>
      </p:sp>
      <p:sp>
        <p:nvSpPr>
          <p:cNvPr id="3" name="Inhaltsplatzhalter 2"/>
          <p:cNvSpPr>
            <a:spLocks noGrp="1"/>
          </p:cNvSpPr>
          <p:nvPr>
            <p:ph idx="1"/>
          </p:nvPr>
        </p:nvSpPr>
        <p:spPr/>
        <p:txBody>
          <a:bodyPr/>
          <a:lstStyle/>
          <a:p>
            <a:r>
              <a:rPr lang="de-DE" dirty="0" smtClean="0"/>
              <a:t>Single </a:t>
            </a:r>
            <a:r>
              <a:rPr lang="de-DE" dirty="0" err="1" smtClean="0"/>
              <a:t>Responsibility</a:t>
            </a:r>
            <a:endParaRPr lang="de-DE" dirty="0" smtClean="0"/>
          </a:p>
          <a:p>
            <a:r>
              <a:rPr lang="de-DE" dirty="0" smtClean="0"/>
              <a:t>High </a:t>
            </a:r>
            <a:r>
              <a:rPr lang="de-DE" dirty="0" err="1" smtClean="0"/>
              <a:t>Cohesion</a:t>
            </a:r>
            <a:r>
              <a:rPr lang="de-DE" dirty="0" smtClean="0"/>
              <a:t> (Hoher Zusammenhalt)</a:t>
            </a:r>
          </a:p>
          <a:p>
            <a:r>
              <a:rPr lang="de-DE" dirty="0" smtClean="0"/>
              <a:t>Loose </a:t>
            </a:r>
            <a:r>
              <a:rPr lang="de-DE" dirty="0" err="1" smtClean="0"/>
              <a:t>Coupling</a:t>
            </a:r>
            <a:r>
              <a:rPr lang="de-DE" dirty="0" smtClean="0"/>
              <a:t> (Lose Kopplung)</a:t>
            </a:r>
          </a:p>
          <a:p>
            <a:r>
              <a:rPr lang="de-DE" dirty="0" smtClean="0"/>
              <a:t>Das Unix Prinzip – “Mache eine Sache, aber mach sie richtig”</a:t>
            </a:r>
            <a:endParaRPr lang="de-DE" dirty="0"/>
          </a:p>
        </p:txBody>
      </p:sp>
    </p:spTree>
    <p:extLst>
      <p:ext uri="{BB962C8B-B14F-4D97-AF65-F5344CB8AC3E}">
        <p14:creationId xmlns:p14="http://schemas.microsoft.com/office/powerpoint/2010/main" val="385995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Agenda</a:t>
            </a:r>
            <a:endParaRPr lang="de-DE" dirty="0"/>
          </a:p>
        </p:txBody>
      </p:sp>
      <p:sp>
        <p:nvSpPr>
          <p:cNvPr id="3" name="Inhaltsplatzhalter 2"/>
          <p:cNvSpPr>
            <a:spLocks noGrp="1"/>
          </p:cNvSpPr>
          <p:nvPr>
            <p:ph idx="1"/>
          </p:nvPr>
        </p:nvSpPr>
        <p:spPr/>
        <p:txBody>
          <a:bodyPr/>
          <a:lstStyle/>
          <a:p>
            <a:r>
              <a:rPr lang="de-DE" dirty="0" err="1" smtClean="0"/>
              <a:t>Housten</a:t>
            </a:r>
            <a:r>
              <a:rPr lang="de-DE" dirty="0" smtClean="0"/>
              <a:t> wir haben ein Problem…</a:t>
            </a:r>
          </a:p>
          <a:p>
            <a:r>
              <a:rPr lang="de-DE" dirty="0" smtClean="0"/>
              <a:t>Was sind </a:t>
            </a:r>
            <a:r>
              <a:rPr lang="de-DE" dirty="0" err="1" smtClean="0"/>
              <a:t>Microservices</a:t>
            </a:r>
            <a:r>
              <a:rPr lang="de-DE" dirty="0" smtClean="0"/>
              <a:t> ?</a:t>
            </a:r>
          </a:p>
          <a:p>
            <a:r>
              <a:rPr lang="de-DE" dirty="0" smtClean="0"/>
              <a:t>Was ist die </a:t>
            </a:r>
            <a:r>
              <a:rPr lang="de-DE" dirty="0" err="1" smtClean="0"/>
              <a:t>Azure</a:t>
            </a:r>
            <a:r>
              <a:rPr lang="de-DE" dirty="0" smtClean="0"/>
              <a:t> Service </a:t>
            </a:r>
            <a:r>
              <a:rPr lang="de-DE" dirty="0" err="1" smtClean="0"/>
              <a:t>Fabric</a:t>
            </a:r>
            <a:r>
              <a:rPr lang="de-DE" dirty="0" smtClean="0"/>
              <a:t> ?</a:t>
            </a:r>
          </a:p>
          <a:p>
            <a:r>
              <a:rPr lang="de-DE" dirty="0" smtClean="0"/>
              <a:t>Wie unterstützt mich die </a:t>
            </a:r>
            <a:r>
              <a:rPr lang="de-DE" dirty="0" err="1" smtClean="0"/>
              <a:t>Azure</a:t>
            </a:r>
            <a:r>
              <a:rPr lang="de-DE" dirty="0" smtClean="0"/>
              <a:t> Service </a:t>
            </a:r>
            <a:r>
              <a:rPr lang="de-DE" dirty="0" err="1" smtClean="0"/>
              <a:t>Fabric</a:t>
            </a:r>
            <a:r>
              <a:rPr lang="de-DE" dirty="0" smtClean="0"/>
              <a:t> bei den </a:t>
            </a:r>
            <a:r>
              <a:rPr lang="de-DE" dirty="0" err="1" smtClean="0"/>
              <a:t>Microservices</a:t>
            </a:r>
            <a:r>
              <a:rPr lang="de-DE" dirty="0" smtClean="0"/>
              <a:t>?</a:t>
            </a:r>
          </a:p>
          <a:p>
            <a:r>
              <a:rPr lang="de-DE" dirty="0" smtClean="0"/>
              <a:t>[Was </a:t>
            </a:r>
            <a:r>
              <a:rPr lang="de-DE" dirty="0" smtClean="0"/>
              <a:t>sind Aktoren </a:t>
            </a:r>
            <a:r>
              <a:rPr lang="de-DE" dirty="0" smtClean="0"/>
              <a:t>?]</a:t>
            </a:r>
            <a:endParaRPr lang="de-DE" dirty="0" smtClean="0"/>
          </a:p>
          <a:p>
            <a:pPr marL="0" indent="0">
              <a:buNone/>
            </a:pPr>
            <a:endParaRPr lang="de-DE" dirty="0" smtClean="0"/>
          </a:p>
          <a:p>
            <a:endParaRPr lang="de-DE" dirty="0"/>
          </a:p>
        </p:txBody>
      </p:sp>
    </p:spTree>
    <p:extLst>
      <p:ext uri="{BB962C8B-B14F-4D97-AF65-F5344CB8AC3E}">
        <p14:creationId xmlns:p14="http://schemas.microsoft.com/office/powerpoint/2010/main" val="3127633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Sam Newman</a:t>
            </a:r>
            <a:r>
              <a:rPr lang="en-US" dirty="0" smtClean="0">
                <a:solidFill>
                  <a:srgbClr val="FFC000"/>
                </a:solidFill>
              </a:rPr>
              <a:t>.</a:t>
            </a:r>
            <a:endParaRPr lang="de-DE" dirty="0">
              <a:solidFill>
                <a:srgbClr val="FFC000"/>
              </a:solidFill>
            </a:endParaRPr>
          </a:p>
        </p:txBody>
      </p:sp>
      <p:sp>
        <p:nvSpPr>
          <p:cNvPr id="6" name="Textfeld 5"/>
          <p:cNvSpPr txBox="1"/>
          <p:nvPr/>
        </p:nvSpPr>
        <p:spPr>
          <a:xfrm>
            <a:off x="1123950" y="1990725"/>
            <a:ext cx="2717411" cy="646331"/>
          </a:xfrm>
          <a:prstGeom prst="rect">
            <a:avLst/>
          </a:prstGeom>
          <a:noFill/>
        </p:spPr>
        <p:txBody>
          <a:bodyPr wrap="none" rtlCol="0">
            <a:spAutoFit/>
          </a:bodyPr>
          <a:lstStyle/>
          <a:p>
            <a:r>
              <a:rPr lang="en-US" dirty="0" smtClean="0"/>
              <a:t>Um </a:t>
            </a:r>
            <a:r>
              <a:rPr lang="en-US" dirty="0" err="1" smtClean="0"/>
              <a:t>eine</a:t>
            </a:r>
            <a:r>
              <a:rPr lang="en-US" dirty="0" smtClean="0"/>
              <a:t> Business Domain </a:t>
            </a:r>
          </a:p>
          <a:p>
            <a:r>
              <a:rPr lang="en-US" dirty="0" err="1" smtClean="0"/>
              <a:t>herum</a:t>
            </a:r>
            <a:r>
              <a:rPr lang="en-US" dirty="0" smtClean="0"/>
              <a:t> </a:t>
            </a:r>
            <a:r>
              <a:rPr lang="en-US" dirty="0" err="1" smtClean="0"/>
              <a:t>modelliert</a:t>
            </a:r>
            <a:r>
              <a:rPr lang="en-US" dirty="0" smtClean="0"/>
              <a:t> </a:t>
            </a:r>
            <a:endParaRPr lang="de-DE" dirty="0"/>
          </a:p>
        </p:txBody>
      </p:sp>
      <p:sp>
        <p:nvSpPr>
          <p:cNvPr id="7" name="Textfeld 6"/>
          <p:cNvSpPr txBox="1"/>
          <p:nvPr/>
        </p:nvSpPr>
        <p:spPr>
          <a:xfrm>
            <a:off x="4568714" y="1933246"/>
            <a:ext cx="1876283" cy="646331"/>
          </a:xfrm>
          <a:prstGeom prst="rect">
            <a:avLst/>
          </a:prstGeom>
          <a:noFill/>
        </p:spPr>
        <p:txBody>
          <a:bodyPr wrap="none" rtlCol="0">
            <a:spAutoFit/>
          </a:bodyPr>
          <a:lstStyle/>
          <a:p>
            <a:r>
              <a:rPr lang="en-US" b="1" dirty="0" err="1" smtClean="0"/>
              <a:t>Automatisierungs</a:t>
            </a:r>
            <a:endParaRPr lang="en-US" b="1" dirty="0" smtClean="0"/>
          </a:p>
          <a:p>
            <a:r>
              <a:rPr lang="en-US" b="1" dirty="0" err="1" smtClean="0"/>
              <a:t>Kultur</a:t>
            </a:r>
            <a:endParaRPr lang="de-DE" b="1" dirty="0"/>
          </a:p>
        </p:txBody>
      </p:sp>
      <p:sp>
        <p:nvSpPr>
          <p:cNvPr id="8" name="Textfeld 7"/>
          <p:cNvSpPr txBox="1"/>
          <p:nvPr/>
        </p:nvSpPr>
        <p:spPr>
          <a:xfrm>
            <a:off x="7038975" y="2062956"/>
            <a:ext cx="2809359" cy="646331"/>
          </a:xfrm>
          <a:prstGeom prst="rect">
            <a:avLst/>
          </a:prstGeom>
          <a:noFill/>
        </p:spPr>
        <p:txBody>
          <a:bodyPr wrap="none" rtlCol="0">
            <a:spAutoFit/>
          </a:bodyPr>
          <a:lstStyle/>
          <a:p>
            <a:r>
              <a:rPr lang="en-US" dirty="0" err="1" smtClean="0"/>
              <a:t>Verberge</a:t>
            </a:r>
            <a:r>
              <a:rPr lang="en-US" dirty="0" smtClean="0"/>
              <a:t> </a:t>
            </a:r>
            <a:r>
              <a:rPr lang="en-US" dirty="0" err="1" smtClean="0"/>
              <a:t>Implementierungs</a:t>
            </a:r>
            <a:endParaRPr lang="en-US" dirty="0" smtClean="0"/>
          </a:p>
          <a:p>
            <a:r>
              <a:rPr lang="en-US" dirty="0" smtClean="0"/>
              <a:t>Details</a:t>
            </a:r>
            <a:endParaRPr lang="de-DE" dirty="0"/>
          </a:p>
        </p:txBody>
      </p:sp>
      <p:sp>
        <p:nvSpPr>
          <p:cNvPr id="9" name="Textfeld 8"/>
          <p:cNvSpPr txBox="1"/>
          <p:nvPr/>
        </p:nvSpPr>
        <p:spPr>
          <a:xfrm>
            <a:off x="1023155" y="3737201"/>
            <a:ext cx="2073773" cy="369332"/>
          </a:xfrm>
          <a:prstGeom prst="rect">
            <a:avLst/>
          </a:prstGeom>
          <a:noFill/>
        </p:spPr>
        <p:txBody>
          <a:bodyPr wrap="none" rtlCol="0">
            <a:spAutoFit/>
          </a:bodyPr>
          <a:lstStyle/>
          <a:p>
            <a:r>
              <a:rPr lang="en-US" dirty="0" smtClean="0"/>
              <a:t>“Highly Observable”</a:t>
            </a:r>
            <a:endParaRPr lang="de-DE" dirty="0"/>
          </a:p>
        </p:txBody>
      </p:sp>
      <p:sp>
        <p:nvSpPr>
          <p:cNvPr id="10" name="Textfeld 9"/>
          <p:cNvSpPr txBox="1"/>
          <p:nvPr/>
        </p:nvSpPr>
        <p:spPr>
          <a:xfrm>
            <a:off x="1178705" y="5472112"/>
            <a:ext cx="1508746" cy="369332"/>
          </a:xfrm>
          <a:prstGeom prst="rect">
            <a:avLst/>
          </a:prstGeom>
          <a:noFill/>
        </p:spPr>
        <p:txBody>
          <a:bodyPr wrap="none" rtlCol="0">
            <a:spAutoFit/>
          </a:bodyPr>
          <a:lstStyle/>
          <a:p>
            <a:r>
              <a:rPr lang="en-US" dirty="0" err="1" smtClean="0"/>
              <a:t>Isoliere</a:t>
            </a:r>
            <a:r>
              <a:rPr lang="en-US" dirty="0" smtClean="0"/>
              <a:t> </a:t>
            </a:r>
            <a:r>
              <a:rPr lang="en-US" dirty="0" err="1" smtClean="0"/>
              <a:t>Fehler</a:t>
            </a:r>
            <a:endParaRPr lang="de-DE" dirty="0"/>
          </a:p>
        </p:txBody>
      </p:sp>
      <p:sp>
        <p:nvSpPr>
          <p:cNvPr id="11" name="Textfeld 10"/>
          <p:cNvSpPr txBox="1"/>
          <p:nvPr/>
        </p:nvSpPr>
        <p:spPr>
          <a:xfrm>
            <a:off x="7196293" y="5472112"/>
            <a:ext cx="2494722" cy="369332"/>
          </a:xfrm>
          <a:prstGeom prst="rect">
            <a:avLst/>
          </a:prstGeom>
          <a:noFill/>
        </p:spPr>
        <p:txBody>
          <a:bodyPr wrap="none" rtlCol="0">
            <a:spAutoFit/>
          </a:bodyPr>
          <a:lstStyle/>
          <a:p>
            <a:r>
              <a:rPr lang="en-US" dirty="0" err="1" smtClean="0"/>
              <a:t>Unabhängige</a:t>
            </a:r>
            <a:r>
              <a:rPr lang="en-US" dirty="0" smtClean="0"/>
              <a:t> </a:t>
            </a:r>
            <a:r>
              <a:rPr lang="en-US" dirty="0" err="1" smtClean="0"/>
              <a:t>Verteilung</a:t>
            </a:r>
            <a:r>
              <a:rPr lang="en-US" dirty="0" smtClean="0"/>
              <a:t> </a:t>
            </a:r>
            <a:endParaRPr lang="de-DE" dirty="0"/>
          </a:p>
        </p:txBody>
      </p:sp>
      <p:sp>
        <p:nvSpPr>
          <p:cNvPr id="12" name="Textfeld 11"/>
          <p:cNvSpPr txBox="1"/>
          <p:nvPr/>
        </p:nvSpPr>
        <p:spPr>
          <a:xfrm>
            <a:off x="8286750" y="3764646"/>
            <a:ext cx="1634102" cy="646331"/>
          </a:xfrm>
          <a:prstGeom prst="rect">
            <a:avLst/>
          </a:prstGeom>
          <a:noFill/>
        </p:spPr>
        <p:txBody>
          <a:bodyPr wrap="none" rtlCol="0">
            <a:spAutoFit/>
          </a:bodyPr>
          <a:lstStyle/>
          <a:p>
            <a:r>
              <a:rPr lang="en-US" dirty="0" err="1" smtClean="0"/>
              <a:t>Dezentralisiere</a:t>
            </a:r>
            <a:r>
              <a:rPr lang="en-US" dirty="0" smtClean="0"/>
              <a:t> </a:t>
            </a:r>
          </a:p>
          <a:p>
            <a:r>
              <a:rPr lang="en-US" dirty="0" err="1" smtClean="0"/>
              <a:t>alle</a:t>
            </a:r>
            <a:r>
              <a:rPr lang="en-US" dirty="0" smtClean="0"/>
              <a:t> </a:t>
            </a:r>
            <a:r>
              <a:rPr lang="en-US" dirty="0" err="1" smtClean="0"/>
              <a:t>Teile</a:t>
            </a:r>
            <a:endParaRPr lang="de-DE" dirty="0"/>
          </a:p>
        </p:txBody>
      </p:sp>
      <p:sp>
        <p:nvSpPr>
          <p:cNvPr id="13" name="Textfeld 12"/>
          <p:cNvSpPr txBox="1"/>
          <p:nvPr/>
        </p:nvSpPr>
        <p:spPr>
          <a:xfrm>
            <a:off x="4778592" y="3739605"/>
            <a:ext cx="1756443" cy="707886"/>
          </a:xfrm>
          <a:prstGeom prst="rect">
            <a:avLst/>
          </a:prstGeom>
          <a:noFill/>
        </p:spPr>
        <p:txBody>
          <a:bodyPr wrap="none" rtlCol="0">
            <a:spAutoFit/>
          </a:bodyPr>
          <a:lstStyle/>
          <a:p>
            <a:r>
              <a:rPr lang="en-US" sz="2000" b="1" dirty="0" err="1" smtClean="0"/>
              <a:t>Prinzipien</a:t>
            </a:r>
            <a:r>
              <a:rPr lang="en-US" sz="2000" b="1" dirty="0" smtClean="0"/>
              <a:t> von </a:t>
            </a:r>
          </a:p>
          <a:p>
            <a:r>
              <a:rPr lang="en-US" sz="2000" b="1" dirty="0" err="1" smtClean="0"/>
              <a:t>Microservices</a:t>
            </a:r>
            <a:endParaRPr lang="de-DE" b="1" dirty="0"/>
          </a:p>
        </p:txBody>
      </p:sp>
      <p:cxnSp>
        <p:nvCxnSpPr>
          <p:cNvPr id="15" name="Gerade Verbindung mit Pfeil 14"/>
          <p:cNvCxnSpPr/>
          <p:nvPr/>
        </p:nvCxnSpPr>
        <p:spPr>
          <a:xfrm flipH="1" flipV="1">
            <a:off x="3343275" y="2579577"/>
            <a:ext cx="1529960" cy="118506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V="1">
            <a:off x="5559317" y="2579577"/>
            <a:ext cx="0"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Gerade Verbindung mit Pfeil 19"/>
          <p:cNvCxnSpPr/>
          <p:nvPr/>
        </p:nvCxnSpPr>
        <p:spPr>
          <a:xfrm flipV="1">
            <a:off x="6384619" y="2644432"/>
            <a:ext cx="964752"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Gerade Verbindung mit Pfeil 21"/>
          <p:cNvCxnSpPr/>
          <p:nvPr/>
        </p:nvCxnSpPr>
        <p:spPr>
          <a:xfrm>
            <a:off x="6619875" y="4087811"/>
            <a:ext cx="16159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6384619" y="4399413"/>
            <a:ext cx="1216331" cy="9250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Gerade Verbindung mit Pfeil 26"/>
          <p:cNvCxnSpPr/>
          <p:nvPr/>
        </p:nvCxnSpPr>
        <p:spPr>
          <a:xfrm flipH="1">
            <a:off x="2461015" y="4262333"/>
            <a:ext cx="2196710" cy="12040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flipH="1" flipV="1">
            <a:off x="3191012" y="3920446"/>
            <a:ext cx="1517622" cy="302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Textfeld 33"/>
          <p:cNvSpPr txBox="1"/>
          <p:nvPr/>
        </p:nvSpPr>
        <p:spPr>
          <a:xfrm>
            <a:off x="4684782" y="5472112"/>
            <a:ext cx="1749069" cy="369332"/>
          </a:xfrm>
          <a:prstGeom prst="rect">
            <a:avLst/>
          </a:prstGeom>
          <a:noFill/>
        </p:spPr>
        <p:txBody>
          <a:bodyPr wrap="none" rtlCol="0">
            <a:spAutoFit/>
          </a:bodyPr>
          <a:lstStyle/>
          <a:p>
            <a:r>
              <a:rPr lang="en-US" dirty="0" smtClean="0"/>
              <a:t>“Consumer first”</a:t>
            </a:r>
            <a:endParaRPr lang="de-DE" dirty="0"/>
          </a:p>
        </p:txBody>
      </p:sp>
      <p:cxnSp>
        <p:nvCxnSpPr>
          <p:cNvPr id="35" name="Gerade Verbindung mit Pfeil 34"/>
          <p:cNvCxnSpPr>
            <a:endCxn id="34" idx="0"/>
          </p:cNvCxnSpPr>
          <p:nvPr/>
        </p:nvCxnSpPr>
        <p:spPr>
          <a:xfrm>
            <a:off x="5559317" y="4476915"/>
            <a:ext cx="0" cy="99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5" name="Freihandform 24"/>
          <p:cNvSpPr/>
          <p:nvPr/>
        </p:nvSpPr>
        <p:spPr>
          <a:xfrm rot="18722715">
            <a:off x="600990" y="21338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2896770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Automatisiere</a:t>
            </a:r>
            <a:r>
              <a:rPr lang="en-US" dirty="0" smtClean="0"/>
              <a:t> was das </a:t>
            </a:r>
            <a:r>
              <a:rPr lang="en-US" dirty="0" err="1" smtClean="0"/>
              <a:t>Zeug</a:t>
            </a:r>
            <a:r>
              <a:rPr lang="en-US" dirty="0" smtClean="0"/>
              <a:t> </a:t>
            </a:r>
            <a:r>
              <a:rPr lang="en-US" dirty="0" err="1" smtClean="0"/>
              <a:t>hält</a:t>
            </a:r>
            <a:r>
              <a:rPr lang="en-US" dirty="0" smtClean="0"/>
              <a:t>…</a:t>
            </a:r>
            <a:endParaRPr lang="de-DE" dirty="0"/>
          </a:p>
        </p:txBody>
      </p:sp>
      <p:grpSp>
        <p:nvGrpSpPr>
          <p:cNvPr id="4" name="Gruppieren 3"/>
          <p:cNvGrpSpPr/>
          <p:nvPr/>
        </p:nvGrpSpPr>
        <p:grpSpPr>
          <a:xfrm>
            <a:off x="1399982" y="3945494"/>
            <a:ext cx="1747786" cy="1982747"/>
            <a:chOff x="1399982" y="3945494"/>
            <a:chExt cx="1747786" cy="1982747"/>
          </a:xfrm>
        </p:grpSpPr>
        <p:sp>
          <p:nvSpPr>
            <p:cNvPr id="5" name="Sechseck 4"/>
            <p:cNvSpPr/>
            <p:nvPr/>
          </p:nvSpPr>
          <p:spPr>
            <a:xfrm>
              <a:off x="2028824" y="442912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Sechseck 5"/>
            <p:cNvSpPr/>
            <p:nvPr/>
          </p:nvSpPr>
          <p:spPr>
            <a:xfrm>
              <a:off x="2028824" y="490537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feld 6"/>
            <p:cNvSpPr txBox="1"/>
            <p:nvPr/>
          </p:nvSpPr>
          <p:spPr>
            <a:xfrm>
              <a:off x="1428750" y="3945494"/>
              <a:ext cx="1648208" cy="369332"/>
            </a:xfrm>
            <a:prstGeom prst="rect">
              <a:avLst/>
            </a:prstGeom>
            <a:noFill/>
          </p:spPr>
          <p:txBody>
            <a:bodyPr wrap="none" rtlCol="0">
              <a:spAutoFit/>
            </a:bodyPr>
            <a:lstStyle/>
            <a:p>
              <a:r>
                <a:rPr lang="en-US" dirty="0" smtClean="0"/>
                <a:t>2 </a:t>
              </a:r>
              <a:r>
                <a:rPr lang="en-US" dirty="0" err="1" smtClean="0"/>
                <a:t>Microservices</a:t>
              </a:r>
              <a:endParaRPr lang="de-DE" dirty="0"/>
            </a:p>
          </p:txBody>
        </p:sp>
        <p:sp>
          <p:nvSpPr>
            <p:cNvPr id="8" name="Rechteck 7"/>
            <p:cNvSpPr/>
            <p:nvPr/>
          </p:nvSpPr>
          <p:spPr>
            <a:xfrm>
              <a:off x="1399982" y="5558909"/>
              <a:ext cx="1747786" cy="369332"/>
            </a:xfrm>
            <a:prstGeom prst="rect">
              <a:avLst/>
            </a:prstGeom>
          </p:spPr>
          <p:txBody>
            <a:bodyPr wrap="none">
              <a:spAutoFit/>
            </a:bodyPr>
            <a:lstStyle/>
            <a:p>
              <a:r>
                <a:rPr lang="en-US" dirty="0" err="1" smtClean="0"/>
                <a:t>Nach</a:t>
              </a:r>
              <a:r>
                <a:rPr lang="en-US" dirty="0" smtClean="0"/>
                <a:t> 3 </a:t>
              </a:r>
              <a:r>
                <a:rPr lang="en-US" dirty="0" err="1" smtClean="0"/>
                <a:t>Monaten</a:t>
              </a:r>
              <a:endParaRPr lang="de-DE" dirty="0"/>
            </a:p>
          </p:txBody>
        </p:sp>
      </p:grpSp>
      <p:grpSp>
        <p:nvGrpSpPr>
          <p:cNvPr id="83" name="Gruppieren 82"/>
          <p:cNvGrpSpPr/>
          <p:nvPr/>
        </p:nvGrpSpPr>
        <p:grpSpPr>
          <a:xfrm>
            <a:off x="3813209" y="2616280"/>
            <a:ext cx="1864806" cy="3311961"/>
            <a:chOff x="3813209" y="2616280"/>
            <a:chExt cx="1864806" cy="3311961"/>
          </a:xfrm>
        </p:grpSpPr>
        <p:sp>
          <p:nvSpPr>
            <p:cNvPr id="9" name="Sechseck 8"/>
            <p:cNvSpPr/>
            <p:nvPr/>
          </p:nvSpPr>
          <p:spPr>
            <a:xfrm>
              <a:off x="4305299" y="442912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Sechseck 9"/>
            <p:cNvSpPr/>
            <p:nvPr/>
          </p:nvSpPr>
          <p:spPr>
            <a:xfrm>
              <a:off x="4305299" y="490537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Textfeld 10"/>
            <p:cNvSpPr txBox="1"/>
            <p:nvPr/>
          </p:nvSpPr>
          <p:spPr>
            <a:xfrm>
              <a:off x="3813209" y="2616280"/>
              <a:ext cx="1765227" cy="369332"/>
            </a:xfrm>
            <a:prstGeom prst="rect">
              <a:avLst/>
            </a:prstGeom>
            <a:noFill/>
          </p:spPr>
          <p:txBody>
            <a:bodyPr wrap="none" rtlCol="0">
              <a:spAutoFit/>
            </a:bodyPr>
            <a:lstStyle/>
            <a:p>
              <a:r>
                <a:rPr lang="en-US" dirty="0" smtClean="0"/>
                <a:t>10 </a:t>
              </a:r>
              <a:r>
                <a:rPr lang="en-US" dirty="0" err="1" smtClean="0"/>
                <a:t>Microservices</a:t>
              </a:r>
              <a:endParaRPr lang="de-DE" dirty="0"/>
            </a:p>
          </p:txBody>
        </p:sp>
        <p:sp>
          <p:nvSpPr>
            <p:cNvPr id="12" name="Rechteck 11"/>
            <p:cNvSpPr/>
            <p:nvPr/>
          </p:nvSpPr>
          <p:spPr>
            <a:xfrm>
              <a:off x="3813209" y="5558909"/>
              <a:ext cx="1864806" cy="369332"/>
            </a:xfrm>
            <a:prstGeom prst="rect">
              <a:avLst/>
            </a:prstGeom>
          </p:spPr>
          <p:txBody>
            <a:bodyPr wrap="none">
              <a:spAutoFit/>
            </a:bodyPr>
            <a:lstStyle/>
            <a:p>
              <a:r>
                <a:rPr lang="en-US" dirty="0" err="1" smtClean="0"/>
                <a:t>Nach</a:t>
              </a:r>
              <a:r>
                <a:rPr lang="en-US" dirty="0" smtClean="0"/>
                <a:t> 12 </a:t>
              </a:r>
              <a:r>
                <a:rPr lang="en-US" dirty="0" err="1" smtClean="0"/>
                <a:t>Monaten</a:t>
              </a:r>
              <a:endParaRPr lang="de-DE" dirty="0"/>
            </a:p>
          </p:txBody>
        </p:sp>
        <p:sp>
          <p:nvSpPr>
            <p:cNvPr id="13" name="Sechseck 12"/>
            <p:cNvSpPr/>
            <p:nvPr/>
          </p:nvSpPr>
          <p:spPr>
            <a:xfrm>
              <a:off x="4305298" y="3945494"/>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Sechseck 13"/>
            <p:cNvSpPr/>
            <p:nvPr/>
          </p:nvSpPr>
          <p:spPr>
            <a:xfrm>
              <a:off x="4810122" y="3945494"/>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Sechseck 14"/>
            <p:cNvSpPr/>
            <p:nvPr/>
          </p:nvSpPr>
          <p:spPr>
            <a:xfrm>
              <a:off x="4810122" y="442912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Sechseck 15"/>
            <p:cNvSpPr/>
            <p:nvPr/>
          </p:nvSpPr>
          <p:spPr>
            <a:xfrm>
              <a:off x="4810122" y="48943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Sechseck 16"/>
            <p:cNvSpPr/>
            <p:nvPr/>
          </p:nvSpPr>
          <p:spPr>
            <a:xfrm>
              <a:off x="4305297" y="3469244"/>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Sechseck 17"/>
            <p:cNvSpPr/>
            <p:nvPr/>
          </p:nvSpPr>
          <p:spPr>
            <a:xfrm>
              <a:off x="4810121" y="3469244"/>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Sechseck 18"/>
            <p:cNvSpPr/>
            <p:nvPr/>
          </p:nvSpPr>
          <p:spPr>
            <a:xfrm>
              <a:off x="4305296" y="3023714"/>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Sechseck 19"/>
            <p:cNvSpPr/>
            <p:nvPr/>
          </p:nvSpPr>
          <p:spPr>
            <a:xfrm>
              <a:off x="4810121" y="3023477"/>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84" name="Gruppieren 83"/>
          <p:cNvGrpSpPr/>
          <p:nvPr/>
        </p:nvGrpSpPr>
        <p:grpSpPr>
          <a:xfrm>
            <a:off x="6316670" y="2087230"/>
            <a:ext cx="5037133" cy="3841011"/>
            <a:chOff x="6316670" y="2087230"/>
            <a:chExt cx="5037133" cy="3841011"/>
          </a:xfrm>
        </p:grpSpPr>
        <p:sp>
          <p:nvSpPr>
            <p:cNvPr id="21" name="Sechseck 20"/>
            <p:cNvSpPr/>
            <p:nvPr/>
          </p:nvSpPr>
          <p:spPr>
            <a:xfrm>
              <a:off x="6416252" y="442656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Sechseck 21"/>
            <p:cNvSpPr/>
            <p:nvPr/>
          </p:nvSpPr>
          <p:spPr>
            <a:xfrm>
              <a:off x="6416252" y="48943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Textfeld 22"/>
            <p:cNvSpPr txBox="1"/>
            <p:nvPr/>
          </p:nvSpPr>
          <p:spPr>
            <a:xfrm>
              <a:off x="6416249" y="2087230"/>
              <a:ext cx="1765227" cy="369332"/>
            </a:xfrm>
            <a:prstGeom prst="rect">
              <a:avLst/>
            </a:prstGeom>
            <a:noFill/>
          </p:spPr>
          <p:txBody>
            <a:bodyPr wrap="none" rtlCol="0">
              <a:spAutoFit/>
            </a:bodyPr>
            <a:lstStyle/>
            <a:p>
              <a:r>
                <a:rPr lang="en-US" dirty="0" smtClean="0"/>
                <a:t>60 </a:t>
              </a:r>
              <a:r>
                <a:rPr lang="en-US" dirty="0" err="1" smtClean="0"/>
                <a:t>Microservices</a:t>
              </a:r>
              <a:endParaRPr lang="de-DE" dirty="0"/>
            </a:p>
          </p:txBody>
        </p:sp>
        <p:sp>
          <p:nvSpPr>
            <p:cNvPr id="24" name="Rechteck 23"/>
            <p:cNvSpPr/>
            <p:nvPr/>
          </p:nvSpPr>
          <p:spPr>
            <a:xfrm>
              <a:off x="6316670" y="5558909"/>
              <a:ext cx="1864806" cy="369332"/>
            </a:xfrm>
            <a:prstGeom prst="rect">
              <a:avLst/>
            </a:prstGeom>
          </p:spPr>
          <p:txBody>
            <a:bodyPr wrap="none">
              <a:spAutoFit/>
            </a:bodyPr>
            <a:lstStyle/>
            <a:p>
              <a:r>
                <a:rPr lang="en-US" dirty="0" err="1" smtClean="0"/>
                <a:t>Nach</a:t>
              </a:r>
              <a:r>
                <a:rPr lang="en-US" dirty="0" smtClean="0"/>
                <a:t> 18 </a:t>
              </a:r>
              <a:r>
                <a:rPr lang="en-US" dirty="0" err="1" smtClean="0"/>
                <a:t>Monaten</a:t>
              </a:r>
              <a:endParaRPr lang="de-DE" dirty="0"/>
            </a:p>
          </p:txBody>
        </p:sp>
        <p:sp>
          <p:nvSpPr>
            <p:cNvPr id="25" name="Sechseck 24"/>
            <p:cNvSpPr/>
            <p:nvPr/>
          </p:nvSpPr>
          <p:spPr>
            <a:xfrm>
              <a:off x="6416251" y="394293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Sechseck 25"/>
            <p:cNvSpPr/>
            <p:nvPr/>
          </p:nvSpPr>
          <p:spPr>
            <a:xfrm>
              <a:off x="6921075" y="394293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Sechseck 26"/>
            <p:cNvSpPr/>
            <p:nvPr/>
          </p:nvSpPr>
          <p:spPr>
            <a:xfrm>
              <a:off x="6921075" y="442656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Sechseck 27"/>
            <p:cNvSpPr/>
            <p:nvPr/>
          </p:nvSpPr>
          <p:spPr>
            <a:xfrm>
              <a:off x="6921075" y="48943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Sechseck 28"/>
            <p:cNvSpPr/>
            <p:nvPr/>
          </p:nvSpPr>
          <p:spPr>
            <a:xfrm>
              <a:off x="6416250" y="346668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Sechseck 29"/>
            <p:cNvSpPr/>
            <p:nvPr/>
          </p:nvSpPr>
          <p:spPr>
            <a:xfrm>
              <a:off x="6921074" y="346668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Sechseck 30"/>
            <p:cNvSpPr/>
            <p:nvPr/>
          </p:nvSpPr>
          <p:spPr>
            <a:xfrm>
              <a:off x="6416249" y="302115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Sechseck 31"/>
            <p:cNvSpPr/>
            <p:nvPr/>
          </p:nvSpPr>
          <p:spPr>
            <a:xfrm>
              <a:off x="6921074" y="302115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Sechseck 32"/>
            <p:cNvSpPr/>
            <p:nvPr/>
          </p:nvSpPr>
          <p:spPr>
            <a:xfrm>
              <a:off x="7425900" y="442656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Sechseck 33"/>
            <p:cNvSpPr/>
            <p:nvPr/>
          </p:nvSpPr>
          <p:spPr>
            <a:xfrm>
              <a:off x="7425900" y="48943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Sechseck 34"/>
            <p:cNvSpPr/>
            <p:nvPr/>
          </p:nvSpPr>
          <p:spPr>
            <a:xfrm>
              <a:off x="7425899" y="394293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Sechseck 35"/>
            <p:cNvSpPr/>
            <p:nvPr/>
          </p:nvSpPr>
          <p:spPr>
            <a:xfrm>
              <a:off x="7425898" y="346668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Sechseck 36"/>
            <p:cNvSpPr/>
            <p:nvPr/>
          </p:nvSpPr>
          <p:spPr>
            <a:xfrm>
              <a:off x="7425897" y="302115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Sechseck 37"/>
            <p:cNvSpPr/>
            <p:nvPr/>
          </p:nvSpPr>
          <p:spPr>
            <a:xfrm>
              <a:off x="7930723" y="442656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Sechseck 38"/>
            <p:cNvSpPr/>
            <p:nvPr/>
          </p:nvSpPr>
          <p:spPr>
            <a:xfrm>
              <a:off x="7930723" y="48943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0" name="Sechseck 39"/>
            <p:cNvSpPr/>
            <p:nvPr/>
          </p:nvSpPr>
          <p:spPr>
            <a:xfrm>
              <a:off x="7930722" y="394293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Sechseck 40"/>
            <p:cNvSpPr/>
            <p:nvPr/>
          </p:nvSpPr>
          <p:spPr>
            <a:xfrm>
              <a:off x="7930721" y="346668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2" name="Sechseck 41"/>
            <p:cNvSpPr/>
            <p:nvPr/>
          </p:nvSpPr>
          <p:spPr>
            <a:xfrm>
              <a:off x="7930720" y="302115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Sechseck 42"/>
            <p:cNvSpPr/>
            <p:nvPr/>
          </p:nvSpPr>
          <p:spPr>
            <a:xfrm>
              <a:off x="8435546" y="442656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Sechseck 43"/>
            <p:cNvSpPr/>
            <p:nvPr/>
          </p:nvSpPr>
          <p:spPr>
            <a:xfrm>
              <a:off x="8435546" y="48943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Sechseck 44"/>
            <p:cNvSpPr/>
            <p:nvPr/>
          </p:nvSpPr>
          <p:spPr>
            <a:xfrm>
              <a:off x="8435545" y="394293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6" name="Sechseck 45"/>
            <p:cNvSpPr/>
            <p:nvPr/>
          </p:nvSpPr>
          <p:spPr>
            <a:xfrm>
              <a:off x="8940369" y="394293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Sechseck 46"/>
            <p:cNvSpPr/>
            <p:nvPr/>
          </p:nvSpPr>
          <p:spPr>
            <a:xfrm>
              <a:off x="8940369" y="442656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8" name="Sechseck 47"/>
            <p:cNvSpPr/>
            <p:nvPr/>
          </p:nvSpPr>
          <p:spPr>
            <a:xfrm>
              <a:off x="8940369" y="48943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9" name="Sechseck 48"/>
            <p:cNvSpPr/>
            <p:nvPr/>
          </p:nvSpPr>
          <p:spPr>
            <a:xfrm>
              <a:off x="8435544" y="346668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0" name="Sechseck 49"/>
            <p:cNvSpPr/>
            <p:nvPr/>
          </p:nvSpPr>
          <p:spPr>
            <a:xfrm>
              <a:off x="8940368" y="346668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1" name="Sechseck 50"/>
            <p:cNvSpPr/>
            <p:nvPr/>
          </p:nvSpPr>
          <p:spPr>
            <a:xfrm>
              <a:off x="8435543" y="302115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2" name="Sechseck 51"/>
            <p:cNvSpPr/>
            <p:nvPr/>
          </p:nvSpPr>
          <p:spPr>
            <a:xfrm>
              <a:off x="8940368" y="302115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3" name="Sechseck 52"/>
            <p:cNvSpPr/>
            <p:nvPr/>
          </p:nvSpPr>
          <p:spPr>
            <a:xfrm>
              <a:off x="9445194" y="442656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4" name="Sechseck 53"/>
            <p:cNvSpPr/>
            <p:nvPr/>
          </p:nvSpPr>
          <p:spPr>
            <a:xfrm>
              <a:off x="9445194" y="48943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5" name="Sechseck 54"/>
            <p:cNvSpPr/>
            <p:nvPr/>
          </p:nvSpPr>
          <p:spPr>
            <a:xfrm>
              <a:off x="9445193" y="394293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6" name="Sechseck 55"/>
            <p:cNvSpPr/>
            <p:nvPr/>
          </p:nvSpPr>
          <p:spPr>
            <a:xfrm>
              <a:off x="9445192" y="346668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7" name="Sechseck 56"/>
            <p:cNvSpPr/>
            <p:nvPr/>
          </p:nvSpPr>
          <p:spPr>
            <a:xfrm>
              <a:off x="9445191" y="302115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8" name="Sechseck 57"/>
            <p:cNvSpPr/>
            <p:nvPr/>
          </p:nvSpPr>
          <p:spPr>
            <a:xfrm>
              <a:off x="9950017" y="442656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9" name="Sechseck 58"/>
            <p:cNvSpPr/>
            <p:nvPr/>
          </p:nvSpPr>
          <p:spPr>
            <a:xfrm>
              <a:off x="9950017" y="48943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0" name="Sechseck 59"/>
            <p:cNvSpPr/>
            <p:nvPr/>
          </p:nvSpPr>
          <p:spPr>
            <a:xfrm>
              <a:off x="9950016" y="394293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1" name="Sechseck 60"/>
            <p:cNvSpPr/>
            <p:nvPr/>
          </p:nvSpPr>
          <p:spPr>
            <a:xfrm>
              <a:off x="9950015" y="346668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2" name="Sechseck 61"/>
            <p:cNvSpPr/>
            <p:nvPr/>
          </p:nvSpPr>
          <p:spPr>
            <a:xfrm>
              <a:off x="9950014" y="302115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3" name="Sechseck 62"/>
            <p:cNvSpPr/>
            <p:nvPr/>
          </p:nvSpPr>
          <p:spPr>
            <a:xfrm>
              <a:off x="10458455" y="442656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4" name="Sechseck 63"/>
            <p:cNvSpPr/>
            <p:nvPr/>
          </p:nvSpPr>
          <p:spPr>
            <a:xfrm>
              <a:off x="10458455" y="48943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5" name="Sechseck 64"/>
            <p:cNvSpPr/>
            <p:nvPr/>
          </p:nvSpPr>
          <p:spPr>
            <a:xfrm>
              <a:off x="10458454" y="394293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6" name="Sechseck 65"/>
            <p:cNvSpPr/>
            <p:nvPr/>
          </p:nvSpPr>
          <p:spPr>
            <a:xfrm>
              <a:off x="10458453" y="346668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7" name="Sechseck 66"/>
            <p:cNvSpPr/>
            <p:nvPr/>
          </p:nvSpPr>
          <p:spPr>
            <a:xfrm>
              <a:off x="10458452" y="302115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8" name="Sechseck 67"/>
            <p:cNvSpPr/>
            <p:nvPr/>
          </p:nvSpPr>
          <p:spPr>
            <a:xfrm>
              <a:off x="10963278" y="442656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9" name="Sechseck 68"/>
            <p:cNvSpPr/>
            <p:nvPr/>
          </p:nvSpPr>
          <p:spPr>
            <a:xfrm>
              <a:off x="10963278" y="48943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0" name="Sechseck 69"/>
            <p:cNvSpPr/>
            <p:nvPr/>
          </p:nvSpPr>
          <p:spPr>
            <a:xfrm>
              <a:off x="10963277" y="394293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1" name="Sechseck 70"/>
            <p:cNvSpPr/>
            <p:nvPr/>
          </p:nvSpPr>
          <p:spPr>
            <a:xfrm>
              <a:off x="10963276" y="346668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2" name="Sechseck 71"/>
            <p:cNvSpPr/>
            <p:nvPr/>
          </p:nvSpPr>
          <p:spPr>
            <a:xfrm>
              <a:off x="10963275" y="302115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3" name="Sechseck 72"/>
            <p:cNvSpPr/>
            <p:nvPr/>
          </p:nvSpPr>
          <p:spPr>
            <a:xfrm>
              <a:off x="6416249" y="254490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4" name="Sechseck 73"/>
            <p:cNvSpPr/>
            <p:nvPr/>
          </p:nvSpPr>
          <p:spPr>
            <a:xfrm>
              <a:off x="6921074" y="254490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5" name="Sechseck 74"/>
            <p:cNvSpPr/>
            <p:nvPr/>
          </p:nvSpPr>
          <p:spPr>
            <a:xfrm>
              <a:off x="7425897" y="254490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6" name="Sechseck 75"/>
            <p:cNvSpPr/>
            <p:nvPr/>
          </p:nvSpPr>
          <p:spPr>
            <a:xfrm>
              <a:off x="7930720" y="254490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7" name="Sechseck 76"/>
            <p:cNvSpPr/>
            <p:nvPr/>
          </p:nvSpPr>
          <p:spPr>
            <a:xfrm>
              <a:off x="8435543" y="254490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8" name="Sechseck 77"/>
            <p:cNvSpPr/>
            <p:nvPr/>
          </p:nvSpPr>
          <p:spPr>
            <a:xfrm>
              <a:off x="8940368" y="254490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9" name="Sechseck 78"/>
            <p:cNvSpPr/>
            <p:nvPr/>
          </p:nvSpPr>
          <p:spPr>
            <a:xfrm>
              <a:off x="9445191" y="254490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0" name="Sechseck 79"/>
            <p:cNvSpPr/>
            <p:nvPr/>
          </p:nvSpPr>
          <p:spPr>
            <a:xfrm>
              <a:off x="9950014" y="254490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1" name="Sechseck 80"/>
            <p:cNvSpPr/>
            <p:nvPr/>
          </p:nvSpPr>
          <p:spPr>
            <a:xfrm>
              <a:off x="10458452" y="254490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2" name="Sechseck 81"/>
            <p:cNvSpPr/>
            <p:nvPr/>
          </p:nvSpPr>
          <p:spPr>
            <a:xfrm>
              <a:off x="10963275" y="254490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3" name="Textfeld 2"/>
          <p:cNvSpPr txBox="1"/>
          <p:nvPr/>
        </p:nvSpPr>
        <p:spPr>
          <a:xfrm>
            <a:off x="998183" y="6326742"/>
            <a:ext cx="6754093" cy="369332"/>
          </a:xfrm>
          <a:prstGeom prst="rect">
            <a:avLst/>
          </a:prstGeom>
          <a:noFill/>
        </p:spPr>
        <p:txBody>
          <a:bodyPr wrap="none" rtlCol="0">
            <a:spAutoFit/>
          </a:bodyPr>
          <a:lstStyle/>
          <a:p>
            <a:r>
              <a:rPr lang="en-US" dirty="0" err="1" smtClean="0"/>
              <a:t>Quelle</a:t>
            </a:r>
            <a:r>
              <a:rPr lang="en-US" dirty="0"/>
              <a:t>: http://www.infoq.com/presentations/microservices-principles</a:t>
            </a:r>
            <a:endParaRPr lang="de-DE" dirty="0"/>
          </a:p>
        </p:txBody>
      </p:sp>
    </p:spTree>
    <p:extLst>
      <p:ext uri="{BB962C8B-B14F-4D97-AF65-F5344CB8AC3E}">
        <p14:creationId xmlns:p14="http://schemas.microsoft.com/office/powerpoint/2010/main" val="637066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Automatisiere was das Zeug hält…</a:t>
            </a:r>
            <a:endParaRPr lang="de-DE" dirty="0"/>
          </a:p>
        </p:txBody>
      </p:sp>
      <p:sp>
        <p:nvSpPr>
          <p:cNvPr id="3" name="Inhaltsplatzhalter 2"/>
          <p:cNvSpPr>
            <a:spLocks noGrp="1"/>
          </p:cNvSpPr>
          <p:nvPr>
            <p:ph idx="1"/>
          </p:nvPr>
        </p:nvSpPr>
        <p:spPr/>
        <p:txBody>
          <a:bodyPr/>
          <a:lstStyle/>
          <a:p>
            <a:r>
              <a:rPr lang="de-DE" dirty="0" smtClean="0"/>
              <a:t>Infrastruktur Automatisierung</a:t>
            </a:r>
          </a:p>
          <a:p>
            <a:r>
              <a:rPr lang="de-DE" dirty="0" smtClean="0"/>
              <a:t>Automated </a:t>
            </a:r>
            <a:r>
              <a:rPr lang="de-DE" dirty="0" err="1" smtClean="0"/>
              <a:t>Testing</a:t>
            </a:r>
            <a:endParaRPr lang="de-DE" dirty="0" smtClean="0"/>
          </a:p>
          <a:p>
            <a:r>
              <a:rPr lang="de-DE" dirty="0" err="1" smtClean="0"/>
              <a:t>Continuous</a:t>
            </a:r>
            <a:r>
              <a:rPr lang="de-DE" dirty="0" smtClean="0"/>
              <a:t> </a:t>
            </a:r>
            <a:r>
              <a:rPr lang="de-DE" dirty="0" err="1" smtClean="0"/>
              <a:t>Delivery</a:t>
            </a:r>
            <a:endParaRPr lang="de-DE" dirty="0"/>
          </a:p>
        </p:txBody>
      </p:sp>
    </p:spTree>
    <p:extLst>
      <p:ext uri="{BB962C8B-B14F-4D97-AF65-F5344CB8AC3E}">
        <p14:creationId xmlns:p14="http://schemas.microsoft.com/office/powerpoint/2010/main" val="509162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Sam Newman</a:t>
            </a:r>
            <a:r>
              <a:rPr lang="en-US" dirty="0" smtClean="0">
                <a:solidFill>
                  <a:srgbClr val="FFC000"/>
                </a:solidFill>
              </a:rPr>
              <a:t>.</a:t>
            </a:r>
            <a:endParaRPr lang="de-DE" dirty="0">
              <a:solidFill>
                <a:srgbClr val="FFC000"/>
              </a:solidFill>
            </a:endParaRPr>
          </a:p>
        </p:txBody>
      </p:sp>
      <p:sp>
        <p:nvSpPr>
          <p:cNvPr id="6" name="Textfeld 5"/>
          <p:cNvSpPr txBox="1"/>
          <p:nvPr/>
        </p:nvSpPr>
        <p:spPr>
          <a:xfrm>
            <a:off x="1123950" y="1990725"/>
            <a:ext cx="2717411" cy="646331"/>
          </a:xfrm>
          <a:prstGeom prst="rect">
            <a:avLst/>
          </a:prstGeom>
          <a:noFill/>
        </p:spPr>
        <p:txBody>
          <a:bodyPr wrap="none" rtlCol="0">
            <a:spAutoFit/>
          </a:bodyPr>
          <a:lstStyle/>
          <a:p>
            <a:r>
              <a:rPr lang="en-US" dirty="0" smtClean="0"/>
              <a:t>Um </a:t>
            </a:r>
            <a:r>
              <a:rPr lang="en-US" dirty="0" err="1" smtClean="0"/>
              <a:t>eine</a:t>
            </a:r>
            <a:r>
              <a:rPr lang="en-US" dirty="0" smtClean="0"/>
              <a:t> Business Domain </a:t>
            </a:r>
          </a:p>
          <a:p>
            <a:r>
              <a:rPr lang="en-US" dirty="0" err="1" smtClean="0"/>
              <a:t>herum</a:t>
            </a:r>
            <a:r>
              <a:rPr lang="en-US" dirty="0" smtClean="0"/>
              <a:t> </a:t>
            </a:r>
            <a:r>
              <a:rPr lang="en-US" dirty="0" err="1" smtClean="0"/>
              <a:t>modelliert</a:t>
            </a:r>
            <a:r>
              <a:rPr lang="en-US" dirty="0" smtClean="0"/>
              <a:t> </a:t>
            </a:r>
            <a:endParaRPr lang="de-DE" dirty="0"/>
          </a:p>
        </p:txBody>
      </p:sp>
      <p:sp>
        <p:nvSpPr>
          <p:cNvPr id="7" name="Textfeld 6"/>
          <p:cNvSpPr txBox="1"/>
          <p:nvPr/>
        </p:nvSpPr>
        <p:spPr>
          <a:xfrm>
            <a:off x="4568714" y="1933246"/>
            <a:ext cx="1876283" cy="646331"/>
          </a:xfrm>
          <a:prstGeom prst="rect">
            <a:avLst/>
          </a:prstGeom>
          <a:noFill/>
        </p:spPr>
        <p:txBody>
          <a:bodyPr wrap="none" rtlCol="0">
            <a:spAutoFit/>
          </a:bodyPr>
          <a:lstStyle/>
          <a:p>
            <a:r>
              <a:rPr lang="en-US" dirty="0" err="1" smtClean="0"/>
              <a:t>Automatisierungs</a:t>
            </a:r>
            <a:endParaRPr lang="en-US" dirty="0" smtClean="0"/>
          </a:p>
          <a:p>
            <a:r>
              <a:rPr lang="en-US" dirty="0" err="1" smtClean="0"/>
              <a:t>Kultur</a:t>
            </a:r>
            <a:endParaRPr lang="de-DE" dirty="0"/>
          </a:p>
        </p:txBody>
      </p:sp>
      <p:sp>
        <p:nvSpPr>
          <p:cNvPr id="8" name="Textfeld 7"/>
          <p:cNvSpPr txBox="1"/>
          <p:nvPr/>
        </p:nvSpPr>
        <p:spPr>
          <a:xfrm>
            <a:off x="7038975" y="2062956"/>
            <a:ext cx="2847318" cy="646331"/>
          </a:xfrm>
          <a:prstGeom prst="rect">
            <a:avLst/>
          </a:prstGeom>
          <a:noFill/>
        </p:spPr>
        <p:txBody>
          <a:bodyPr wrap="none" rtlCol="0">
            <a:spAutoFit/>
          </a:bodyPr>
          <a:lstStyle/>
          <a:p>
            <a:r>
              <a:rPr lang="en-US" b="1" dirty="0" err="1" smtClean="0"/>
              <a:t>Verberge</a:t>
            </a:r>
            <a:r>
              <a:rPr lang="en-US" b="1" dirty="0" smtClean="0"/>
              <a:t> </a:t>
            </a:r>
            <a:r>
              <a:rPr lang="en-US" b="1" dirty="0" err="1" smtClean="0"/>
              <a:t>Implementierungs</a:t>
            </a:r>
            <a:endParaRPr lang="en-US" b="1" dirty="0" smtClean="0"/>
          </a:p>
          <a:p>
            <a:r>
              <a:rPr lang="en-US" b="1" dirty="0" smtClean="0"/>
              <a:t>Details</a:t>
            </a:r>
            <a:endParaRPr lang="de-DE" b="1" dirty="0"/>
          </a:p>
        </p:txBody>
      </p:sp>
      <p:sp>
        <p:nvSpPr>
          <p:cNvPr id="9" name="Textfeld 8"/>
          <p:cNvSpPr txBox="1"/>
          <p:nvPr/>
        </p:nvSpPr>
        <p:spPr>
          <a:xfrm>
            <a:off x="1023155" y="3737201"/>
            <a:ext cx="2073773" cy="369332"/>
          </a:xfrm>
          <a:prstGeom prst="rect">
            <a:avLst/>
          </a:prstGeom>
          <a:noFill/>
        </p:spPr>
        <p:txBody>
          <a:bodyPr wrap="none" rtlCol="0">
            <a:spAutoFit/>
          </a:bodyPr>
          <a:lstStyle/>
          <a:p>
            <a:r>
              <a:rPr lang="en-US" dirty="0" smtClean="0"/>
              <a:t>“Highly Observable”</a:t>
            </a:r>
            <a:endParaRPr lang="de-DE" dirty="0"/>
          </a:p>
        </p:txBody>
      </p:sp>
      <p:sp>
        <p:nvSpPr>
          <p:cNvPr id="10" name="Textfeld 9"/>
          <p:cNvSpPr txBox="1"/>
          <p:nvPr/>
        </p:nvSpPr>
        <p:spPr>
          <a:xfrm>
            <a:off x="1178705" y="5472112"/>
            <a:ext cx="1508746" cy="369332"/>
          </a:xfrm>
          <a:prstGeom prst="rect">
            <a:avLst/>
          </a:prstGeom>
          <a:noFill/>
        </p:spPr>
        <p:txBody>
          <a:bodyPr wrap="none" rtlCol="0">
            <a:spAutoFit/>
          </a:bodyPr>
          <a:lstStyle/>
          <a:p>
            <a:r>
              <a:rPr lang="en-US" dirty="0" err="1" smtClean="0"/>
              <a:t>Isoliere</a:t>
            </a:r>
            <a:r>
              <a:rPr lang="en-US" dirty="0" smtClean="0"/>
              <a:t> </a:t>
            </a:r>
            <a:r>
              <a:rPr lang="en-US" dirty="0" err="1" smtClean="0"/>
              <a:t>Fehler</a:t>
            </a:r>
            <a:endParaRPr lang="de-DE" dirty="0"/>
          </a:p>
        </p:txBody>
      </p:sp>
      <p:sp>
        <p:nvSpPr>
          <p:cNvPr id="11" name="Textfeld 10"/>
          <p:cNvSpPr txBox="1"/>
          <p:nvPr/>
        </p:nvSpPr>
        <p:spPr>
          <a:xfrm>
            <a:off x="7196293" y="5472112"/>
            <a:ext cx="2494722" cy="369332"/>
          </a:xfrm>
          <a:prstGeom prst="rect">
            <a:avLst/>
          </a:prstGeom>
          <a:noFill/>
        </p:spPr>
        <p:txBody>
          <a:bodyPr wrap="none" rtlCol="0">
            <a:spAutoFit/>
          </a:bodyPr>
          <a:lstStyle/>
          <a:p>
            <a:r>
              <a:rPr lang="en-US" dirty="0" err="1" smtClean="0"/>
              <a:t>Unabhängige</a:t>
            </a:r>
            <a:r>
              <a:rPr lang="en-US" dirty="0" smtClean="0"/>
              <a:t> </a:t>
            </a:r>
            <a:r>
              <a:rPr lang="en-US" dirty="0" err="1" smtClean="0"/>
              <a:t>Verteilung</a:t>
            </a:r>
            <a:r>
              <a:rPr lang="en-US" dirty="0" smtClean="0"/>
              <a:t> </a:t>
            </a:r>
            <a:endParaRPr lang="de-DE" dirty="0"/>
          </a:p>
        </p:txBody>
      </p:sp>
      <p:sp>
        <p:nvSpPr>
          <p:cNvPr id="12" name="Textfeld 11"/>
          <p:cNvSpPr txBox="1"/>
          <p:nvPr/>
        </p:nvSpPr>
        <p:spPr>
          <a:xfrm>
            <a:off x="8286750" y="3764646"/>
            <a:ext cx="1634102" cy="646331"/>
          </a:xfrm>
          <a:prstGeom prst="rect">
            <a:avLst/>
          </a:prstGeom>
          <a:noFill/>
        </p:spPr>
        <p:txBody>
          <a:bodyPr wrap="none" rtlCol="0">
            <a:spAutoFit/>
          </a:bodyPr>
          <a:lstStyle/>
          <a:p>
            <a:r>
              <a:rPr lang="en-US" dirty="0" err="1" smtClean="0"/>
              <a:t>Dezentralisiere</a:t>
            </a:r>
            <a:r>
              <a:rPr lang="en-US" dirty="0" smtClean="0"/>
              <a:t> </a:t>
            </a:r>
          </a:p>
          <a:p>
            <a:r>
              <a:rPr lang="en-US" dirty="0" err="1" smtClean="0"/>
              <a:t>alle</a:t>
            </a:r>
            <a:r>
              <a:rPr lang="en-US" dirty="0" smtClean="0"/>
              <a:t> </a:t>
            </a:r>
            <a:r>
              <a:rPr lang="en-US" dirty="0" err="1" smtClean="0"/>
              <a:t>Teile</a:t>
            </a:r>
            <a:endParaRPr lang="de-DE" dirty="0"/>
          </a:p>
        </p:txBody>
      </p:sp>
      <p:sp>
        <p:nvSpPr>
          <p:cNvPr id="13" name="Textfeld 12"/>
          <p:cNvSpPr txBox="1"/>
          <p:nvPr/>
        </p:nvSpPr>
        <p:spPr>
          <a:xfrm>
            <a:off x="4778592" y="3739605"/>
            <a:ext cx="1756443" cy="707886"/>
          </a:xfrm>
          <a:prstGeom prst="rect">
            <a:avLst/>
          </a:prstGeom>
          <a:noFill/>
        </p:spPr>
        <p:txBody>
          <a:bodyPr wrap="none" rtlCol="0">
            <a:spAutoFit/>
          </a:bodyPr>
          <a:lstStyle/>
          <a:p>
            <a:r>
              <a:rPr lang="en-US" sz="2000" b="1" dirty="0" err="1" smtClean="0"/>
              <a:t>Prinzipien</a:t>
            </a:r>
            <a:r>
              <a:rPr lang="en-US" sz="2000" b="1" dirty="0" smtClean="0"/>
              <a:t> von </a:t>
            </a:r>
          </a:p>
          <a:p>
            <a:r>
              <a:rPr lang="en-US" sz="2000" b="1" dirty="0" err="1" smtClean="0"/>
              <a:t>Microservices</a:t>
            </a:r>
            <a:endParaRPr lang="de-DE" b="1" dirty="0"/>
          </a:p>
        </p:txBody>
      </p:sp>
      <p:cxnSp>
        <p:nvCxnSpPr>
          <p:cNvPr id="15" name="Gerade Verbindung mit Pfeil 14"/>
          <p:cNvCxnSpPr/>
          <p:nvPr/>
        </p:nvCxnSpPr>
        <p:spPr>
          <a:xfrm flipH="1" flipV="1">
            <a:off x="3343275" y="2579577"/>
            <a:ext cx="1529960" cy="118506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V="1">
            <a:off x="5559317" y="2579577"/>
            <a:ext cx="0"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Gerade Verbindung mit Pfeil 19"/>
          <p:cNvCxnSpPr/>
          <p:nvPr/>
        </p:nvCxnSpPr>
        <p:spPr>
          <a:xfrm flipV="1">
            <a:off x="6384619" y="2644432"/>
            <a:ext cx="964752"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Gerade Verbindung mit Pfeil 21"/>
          <p:cNvCxnSpPr/>
          <p:nvPr/>
        </p:nvCxnSpPr>
        <p:spPr>
          <a:xfrm>
            <a:off x="6619875" y="4087811"/>
            <a:ext cx="16159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6384619" y="4399413"/>
            <a:ext cx="1216331" cy="9250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Gerade Verbindung mit Pfeil 26"/>
          <p:cNvCxnSpPr/>
          <p:nvPr/>
        </p:nvCxnSpPr>
        <p:spPr>
          <a:xfrm flipH="1">
            <a:off x="2461015" y="4262333"/>
            <a:ext cx="2196710" cy="12040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flipH="1" flipV="1">
            <a:off x="3191012" y="3920446"/>
            <a:ext cx="1517622" cy="302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Textfeld 33"/>
          <p:cNvSpPr txBox="1"/>
          <p:nvPr/>
        </p:nvSpPr>
        <p:spPr>
          <a:xfrm>
            <a:off x="4684782" y="5472112"/>
            <a:ext cx="1749069" cy="369332"/>
          </a:xfrm>
          <a:prstGeom prst="rect">
            <a:avLst/>
          </a:prstGeom>
          <a:noFill/>
        </p:spPr>
        <p:txBody>
          <a:bodyPr wrap="none" rtlCol="0">
            <a:spAutoFit/>
          </a:bodyPr>
          <a:lstStyle/>
          <a:p>
            <a:r>
              <a:rPr lang="en-US" dirty="0" smtClean="0"/>
              <a:t>“Consumer first”</a:t>
            </a:r>
            <a:endParaRPr lang="de-DE" dirty="0"/>
          </a:p>
        </p:txBody>
      </p:sp>
      <p:cxnSp>
        <p:nvCxnSpPr>
          <p:cNvPr id="35" name="Gerade Verbindung mit Pfeil 34"/>
          <p:cNvCxnSpPr>
            <a:endCxn id="34" idx="0"/>
          </p:cNvCxnSpPr>
          <p:nvPr/>
        </p:nvCxnSpPr>
        <p:spPr>
          <a:xfrm>
            <a:off x="5559317" y="4476915"/>
            <a:ext cx="0" cy="99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5" name="Freihandform 24"/>
          <p:cNvSpPr/>
          <p:nvPr/>
        </p:nvSpPr>
        <p:spPr>
          <a:xfrm rot="18722715">
            <a:off x="600990" y="21338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3" name="Freihandform 22"/>
          <p:cNvSpPr/>
          <p:nvPr/>
        </p:nvSpPr>
        <p:spPr>
          <a:xfrm rot="18722715">
            <a:off x="4120088" y="2044975"/>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42675514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err="1"/>
              <a:t>Verberge</a:t>
            </a:r>
            <a:r>
              <a:rPr lang="en-US" dirty="0"/>
              <a:t> </a:t>
            </a:r>
            <a:r>
              <a:rPr lang="en-US" dirty="0" err="1" smtClean="0"/>
              <a:t>Implementierungs</a:t>
            </a:r>
            <a:r>
              <a:rPr lang="en-US" dirty="0" smtClean="0"/>
              <a:t> Details</a:t>
            </a:r>
            <a:endParaRPr lang="de-DE" dirty="0"/>
          </a:p>
        </p:txBody>
      </p:sp>
      <p:sp>
        <p:nvSpPr>
          <p:cNvPr id="5" name="Sechseck 4"/>
          <p:cNvSpPr/>
          <p:nvPr/>
        </p:nvSpPr>
        <p:spPr>
          <a:xfrm>
            <a:off x="3009900" y="2185986"/>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6" name="Sechseck 5"/>
          <p:cNvSpPr/>
          <p:nvPr/>
        </p:nvSpPr>
        <p:spPr>
          <a:xfrm>
            <a:off x="5219700" y="2566986"/>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7" name="Zylinder 6"/>
          <p:cNvSpPr/>
          <p:nvPr/>
        </p:nvSpPr>
        <p:spPr>
          <a:xfrm>
            <a:off x="3362325" y="4100509"/>
            <a:ext cx="857250" cy="89535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DB</a:t>
            </a:r>
            <a:endParaRPr lang="de-DE" dirty="0"/>
          </a:p>
        </p:txBody>
      </p:sp>
      <p:cxnSp>
        <p:nvCxnSpPr>
          <p:cNvPr id="8" name="Gerade Verbindung mit Pfeil 7"/>
          <p:cNvCxnSpPr>
            <a:endCxn id="7" idx="1"/>
          </p:cNvCxnSpPr>
          <p:nvPr/>
        </p:nvCxnSpPr>
        <p:spPr>
          <a:xfrm>
            <a:off x="3790950" y="3529011"/>
            <a:ext cx="0" cy="57149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1" name="Gerade Verbindung mit Pfeil 10"/>
          <p:cNvCxnSpPr>
            <a:endCxn id="7" idx="4"/>
          </p:cNvCxnSpPr>
          <p:nvPr/>
        </p:nvCxnSpPr>
        <p:spPr>
          <a:xfrm flipH="1">
            <a:off x="4219575" y="3529011"/>
            <a:ext cx="1143001" cy="101917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4" name="Gerade Verbindung mit Pfeil 13"/>
          <p:cNvCxnSpPr>
            <a:endCxn id="5" idx="0"/>
          </p:cNvCxnSpPr>
          <p:nvPr/>
        </p:nvCxnSpPr>
        <p:spPr>
          <a:xfrm flipH="1" flipV="1">
            <a:off x="4572000" y="2857499"/>
            <a:ext cx="790576" cy="7620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7" name="Textfeld 16"/>
          <p:cNvSpPr txBox="1"/>
          <p:nvPr/>
        </p:nvSpPr>
        <p:spPr>
          <a:xfrm>
            <a:off x="5219700" y="4276725"/>
            <a:ext cx="2712281" cy="369332"/>
          </a:xfrm>
          <a:prstGeom prst="rect">
            <a:avLst/>
          </a:prstGeom>
          <a:noFill/>
        </p:spPr>
        <p:txBody>
          <a:bodyPr wrap="none" rtlCol="0">
            <a:spAutoFit/>
          </a:bodyPr>
          <a:lstStyle/>
          <a:p>
            <a:r>
              <a:rPr lang="en-US" dirty="0" err="1" smtClean="0"/>
              <a:t>Verberge</a:t>
            </a:r>
            <a:r>
              <a:rPr lang="en-US" dirty="0" smtClean="0"/>
              <a:t> </a:t>
            </a:r>
            <a:r>
              <a:rPr lang="en-US" dirty="0" err="1" smtClean="0"/>
              <a:t>Deine</a:t>
            </a:r>
            <a:r>
              <a:rPr lang="en-US" dirty="0" smtClean="0"/>
              <a:t> </a:t>
            </a:r>
            <a:r>
              <a:rPr lang="en-US" dirty="0" err="1" smtClean="0"/>
              <a:t>Datenbank</a:t>
            </a:r>
            <a:endParaRPr lang="de-DE" dirty="0"/>
          </a:p>
        </p:txBody>
      </p:sp>
    </p:spTree>
    <p:extLst>
      <p:ext uri="{BB962C8B-B14F-4D97-AF65-F5344CB8AC3E}">
        <p14:creationId xmlns:p14="http://schemas.microsoft.com/office/powerpoint/2010/main" val="1343116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xit" presetSubtype="0" fill="hold" nodeType="withEffect">
                                  <p:stCondLst>
                                    <p:cond delay="0"/>
                                  </p:stCondLst>
                                  <p:childTnLst>
                                    <p:set>
                                      <p:cBhvr>
                                        <p:cTn id="16" dur="1" fill="hold">
                                          <p:stCondLst>
                                            <p:cond delay="0"/>
                                          </p:stCondLst>
                                        </p:cTn>
                                        <p:tgtEl>
                                          <p:spTgt spid="11"/>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Bounded Context</a:t>
            </a:r>
            <a:endParaRPr lang="de-DE" dirty="0"/>
          </a:p>
        </p:txBody>
      </p:sp>
      <p:pic>
        <p:nvPicPr>
          <p:cNvPr id="4" name="Grafik 3"/>
          <p:cNvPicPr>
            <a:picLocks noChangeAspect="1"/>
          </p:cNvPicPr>
          <p:nvPr/>
        </p:nvPicPr>
        <p:blipFill>
          <a:blip r:embed="rId2"/>
          <a:stretch>
            <a:fillRect/>
          </a:stretch>
        </p:blipFill>
        <p:spPr>
          <a:xfrm>
            <a:off x="1614487" y="1690688"/>
            <a:ext cx="7572375" cy="4648200"/>
          </a:xfrm>
          <a:prstGeom prst="rect">
            <a:avLst/>
          </a:prstGeom>
        </p:spPr>
      </p:pic>
      <p:sp>
        <p:nvSpPr>
          <p:cNvPr id="5" name="Textfeld 4"/>
          <p:cNvSpPr txBox="1"/>
          <p:nvPr/>
        </p:nvSpPr>
        <p:spPr>
          <a:xfrm>
            <a:off x="1805939" y="6488668"/>
            <a:ext cx="7189469" cy="369332"/>
          </a:xfrm>
          <a:prstGeom prst="rect">
            <a:avLst/>
          </a:prstGeom>
          <a:noFill/>
        </p:spPr>
        <p:txBody>
          <a:bodyPr wrap="none" rtlCol="0">
            <a:spAutoFit/>
          </a:bodyPr>
          <a:lstStyle/>
          <a:p>
            <a:r>
              <a:rPr lang="en-US" dirty="0" err="1" smtClean="0"/>
              <a:t>Quelle</a:t>
            </a:r>
            <a:r>
              <a:rPr lang="en-US" dirty="0"/>
              <a:t>: http://martinfowler.com/bliki/images/boundedContext/sketch.png</a:t>
            </a:r>
            <a:endParaRPr lang="de-DE" dirty="0"/>
          </a:p>
        </p:txBody>
      </p:sp>
    </p:spTree>
    <p:extLst>
      <p:ext uri="{BB962C8B-B14F-4D97-AF65-F5344CB8AC3E}">
        <p14:creationId xmlns:p14="http://schemas.microsoft.com/office/powerpoint/2010/main" val="24638922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Sam Newman</a:t>
            </a:r>
            <a:r>
              <a:rPr lang="en-US" dirty="0" smtClean="0">
                <a:solidFill>
                  <a:srgbClr val="FFC000"/>
                </a:solidFill>
              </a:rPr>
              <a:t>.</a:t>
            </a:r>
            <a:endParaRPr lang="de-DE" dirty="0">
              <a:solidFill>
                <a:srgbClr val="FFC000"/>
              </a:solidFill>
            </a:endParaRPr>
          </a:p>
        </p:txBody>
      </p:sp>
      <p:sp>
        <p:nvSpPr>
          <p:cNvPr id="6" name="Textfeld 5"/>
          <p:cNvSpPr txBox="1"/>
          <p:nvPr/>
        </p:nvSpPr>
        <p:spPr>
          <a:xfrm>
            <a:off x="1123950" y="1990725"/>
            <a:ext cx="2717411" cy="646331"/>
          </a:xfrm>
          <a:prstGeom prst="rect">
            <a:avLst/>
          </a:prstGeom>
          <a:noFill/>
        </p:spPr>
        <p:txBody>
          <a:bodyPr wrap="none" rtlCol="0">
            <a:spAutoFit/>
          </a:bodyPr>
          <a:lstStyle/>
          <a:p>
            <a:r>
              <a:rPr lang="en-US" dirty="0" smtClean="0"/>
              <a:t>Um </a:t>
            </a:r>
            <a:r>
              <a:rPr lang="en-US" dirty="0" err="1" smtClean="0"/>
              <a:t>eine</a:t>
            </a:r>
            <a:r>
              <a:rPr lang="en-US" dirty="0" smtClean="0"/>
              <a:t> Business Domain </a:t>
            </a:r>
          </a:p>
          <a:p>
            <a:r>
              <a:rPr lang="en-US" dirty="0" err="1" smtClean="0"/>
              <a:t>herum</a:t>
            </a:r>
            <a:r>
              <a:rPr lang="en-US" dirty="0" smtClean="0"/>
              <a:t> </a:t>
            </a:r>
            <a:r>
              <a:rPr lang="en-US" dirty="0" err="1" smtClean="0"/>
              <a:t>modelliert</a:t>
            </a:r>
            <a:r>
              <a:rPr lang="en-US" dirty="0" smtClean="0"/>
              <a:t> </a:t>
            </a:r>
            <a:endParaRPr lang="de-DE" dirty="0"/>
          </a:p>
        </p:txBody>
      </p:sp>
      <p:sp>
        <p:nvSpPr>
          <p:cNvPr id="7" name="Textfeld 6"/>
          <p:cNvSpPr txBox="1"/>
          <p:nvPr/>
        </p:nvSpPr>
        <p:spPr>
          <a:xfrm>
            <a:off x="4568714" y="1933246"/>
            <a:ext cx="1876283" cy="646331"/>
          </a:xfrm>
          <a:prstGeom prst="rect">
            <a:avLst/>
          </a:prstGeom>
          <a:noFill/>
        </p:spPr>
        <p:txBody>
          <a:bodyPr wrap="none" rtlCol="0">
            <a:spAutoFit/>
          </a:bodyPr>
          <a:lstStyle/>
          <a:p>
            <a:r>
              <a:rPr lang="en-US" dirty="0" err="1" smtClean="0"/>
              <a:t>Automatisierungs</a:t>
            </a:r>
            <a:endParaRPr lang="en-US" dirty="0" smtClean="0"/>
          </a:p>
          <a:p>
            <a:r>
              <a:rPr lang="en-US" dirty="0" err="1" smtClean="0"/>
              <a:t>Kultur</a:t>
            </a:r>
            <a:endParaRPr lang="de-DE" dirty="0"/>
          </a:p>
        </p:txBody>
      </p:sp>
      <p:sp>
        <p:nvSpPr>
          <p:cNvPr id="8" name="Textfeld 7"/>
          <p:cNvSpPr txBox="1"/>
          <p:nvPr/>
        </p:nvSpPr>
        <p:spPr>
          <a:xfrm>
            <a:off x="7038975" y="2062956"/>
            <a:ext cx="2847318" cy="646331"/>
          </a:xfrm>
          <a:prstGeom prst="rect">
            <a:avLst/>
          </a:prstGeom>
          <a:noFill/>
        </p:spPr>
        <p:txBody>
          <a:bodyPr wrap="none" rtlCol="0">
            <a:spAutoFit/>
          </a:bodyPr>
          <a:lstStyle/>
          <a:p>
            <a:r>
              <a:rPr lang="en-US" dirty="0" err="1" smtClean="0"/>
              <a:t>Verberge</a:t>
            </a:r>
            <a:r>
              <a:rPr lang="en-US" dirty="0" smtClean="0"/>
              <a:t> </a:t>
            </a:r>
            <a:r>
              <a:rPr lang="en-US" dirty="0" err="1" smtClean="0"/>
              <a:t>Implementierungs</a:t>
            </a:r>
            <a:endParaRPr lang="en-US" dirty="0" smtClean="0"/>
          </a:p>
          <a:p>
            <a:r>
              <a:rPr lang="en-US" dirty="0" smtClean="0"/>
              <a:t>Details</a:t>
            </a:r>
            <a:endParaRPr lang="de-DE" dirty="0"/>
          </a:p>
        </p:txBody>
      </p:sp>
      <p:sp>
        <p:nvSpPr>
          <p:cNvPr id="9" name="Textfeld 8"/>
          <p:cNvSpPr txBox="1"/>
          <p:nvPr/>
        </p:nvSpPr>
        <p:spPr>
          <a:xfrm>
            <a:off x="1023155" y="3737201"/>
            <a:ext cx="2073773" cy="369332"/>
          </a:xfrm>
          <a:prstGeom prst="rect">
            <a:avLst/>
          </a:prstGeom>
          <a:noFill/>
        </p:spPr>
        <p:txBody>
          <a:bodyPr wrap="none" rtlCol="0">
            <a:spAutoFit/>
          </a:bodyPr>
          <a:lstStyle/>
          <a:p>
            <a:r>
              <a:rPr lang="en-US" dirty="0" smtClean="0"/>
              <a:t>“Highly Observable”</a:t>
            </a:r>
            <a:endParaRPr lang="de-DE" dirty="0"/>
          </a:p>
        </p:txBody>
      </p:sp>
      <p:sp>
        <p:nvSpPr>
          <p:cNvPr id="10" name="Textfeld 9"/>
          <p:cNvSpPr txBox="1"/>
          <p:nvPr/>
        </p:nvSpPr>
        <p:spPr>
          <a:xfrm>
            <a:off x="1178705" y="5472112"/>
            <a:ext cx="1508746" cy="369332"/>
          </a:xfrm>
          <a:prstGeom prst="rect">
            <a:avLst/>
          </a:prstGeom>
          <a:noFill/>
        </p:spPr>
        <p:txBody>
          <a:bodyPr wrap="none" rtlCol="0">
            <a:spAutoFit/>
          </a:bodyPr>
          <a:lstStyle/>
          <a:p>
            <a:r>
              <a:rPr lang="en-US" dirty="0" err="1" smtClean="0"/>
              <a:t>Isoliere</a:t>
            </a:r>
            <a:r>
              <a:rPr lang="en-US" dirty="0" smtClean="0"/>
              <a:t> </a:t>
            </a:r>
            <a:r>
              <a:rPr lang="en-US" dirty="0" err="1" smtClean="0"/>
              <a:t>Fehler</a:t>
            </a:r>
            <a:endParaRPr lang="de-DE" dirty="0"/>
          </a:p>
        </p:txBody>
      </p:sp>
      <p:sp>
        <p:nvSpPr>
          <p:cNvPr id="11" name="Textfeld 10"/>
          <p:cNvSpPr txBox="1"/>
          <p:nvPr/>
        </p:nvSpPr>
        <p:spPr>
          <a:xfrm>
            <a:off x="7196293" y="5472112"/>
            <a:ext cx="2494722" cy="369332"/>
          </a:xfrm>
          <a:prstGeom prst="rect">
            <a:avLst/>
          </a:prstGeom>
          <a:noFill/>
        </p:spPr>
        <p:txBody>
          <a:bodyPr wrap="none" rtlCol="0">
            <a:spAutoFit/>
          </a:bodyPr>
          <a:lstStyle/>
          <a:p>
            <a:r>
              <a:rPr lang="en-US" dirty="0" err="1" smtClean="0"/>
              <a:t>Unabhängige</a:t>
            </a:r>
            <a:r>
              <a:rPr lang="en-US" dirty="0" smtClean="0"/>
              <a:t> </a:t>
            </a:r>
            <a:r>
              <a:rPr lang="en-US" dirty="0" err="1" smtClean="0"/>
              <a:t>Verteilung</a:t>
            </a:r>
            <a:r>
              <a:rPr lang="en-US" dirty="0" smtClean="0"/>
              <a:t> </a:t>
            </a:r>
            <a:endParaRPr lang="de-DE" dirty="0"/>
          </a:p>
        </p:txBody>
      </p:sp>
      <p:sp>
        <p:nvSpPr>
          <p:cNvPr id="12" name="Textfeld 11"/>
          <p:cNvSpPr txBox="1"/>
          <p:nvPr/>
        </p:nvSpPr>
        <p:spPr>
          <a:xfrm>
            <a:off x="8286750" y="3764646"/>
            <a:ext cx="1660776" cy="646331"/>
          </a:xfrm>
          <a:prstGeom prst="rect">
            <a:avLst/>
          </a:prstGeom>
          <a:noFill/>
        </p:spPr>
        <p:txBody>
          <a:bodyPr wrap="none" rtlCol="0">
            <a:spAutoFit/>
          </a:bodyPr>
          <a:lstStyle/>
          <a:p>
            <a:r>
              <a:rPr lang="en-US" b="1" dirty="0" err="1" smtClean="0"/>
              <a:t>Dezentralisiere</a:t>
            </a:r>
            <a:r>
              <a:rPr lang="en-US" b="1" dirty="0" smtClean="0"/>
              <a:t> </a:t>
            </a:r>
          </a:p>
          <a:p>
            <a:r>
              <a:rPr lang="en-US" b="1" dirty="0" err="1" smtClean="0"/>
              <a:t>alle</a:t>
            </a:r>
            <a:r>
              <a:rPr lang="en-US" b="1" dirty="0" smtClean="0"/>
              <a:t> </a:t>
            </a:r>
            <a:r>
              <a:rPr lang="en-US" b="1" dirty="0" err="1" smtClean="0"/>
              <a:t>Teile</a:t>
            </a:r>
            <a:endParaRPr lang="de-DE" b="1" dirty="0"/>
          </a:p>
        </p:txBody>
      </p:sp>
      <p:sp>
        <p:nvSpPr>
          <p:cNvPr id="13" name="Textfeld 12"/>
          <p:cNvSpPr txBox="1"/>
          <p:nvPr/>
        </p:nvSpPr>
        <p:spPr>
          <a:xfrm>
            <a:off x="4778592" y="3739605"/>
            <a:ext cx="1756443" cy="707886"/>
          </a:xfrm>
          <a:prstGeom prst="rect">
            <a:avLst/>
          </a:prstGeom>
          <a:noFill/>
        </p:spPr>
        <p:txBody>
          <a:bodyPr wrap="none" rtlCol="0">
            <a:spAutoFit/>
          </a:bodyPr>
          <a:lstStyle/>
          <a:p>
            <a:r>
              <a:rPr lang="en-US" sz="2000" b="1" dirty="0" err="1" smtClean="0"/>
              <a:t>Prinzipien</a:t>
            </a:r>
            <a:r>
              <a:rPr lang="en-US" sz="2000" b="1" dirty="0" smtClean="0"/>
              <a:t> von </a:t>
            </a:r>
          </a:p>
          <a:p>
            <a:r>
              <a:rPr lang="en-US" sz="2000" b="1" dirty="0" err="1" smtClean="0"/>
              <a:t>Microservices</a:t>
            </a:r>
            <a:endParaRPr lang="de-DE" b="1" dirty="0"/>
          </a:p>
        </p:txBody>
      </p:sp>
      <p:cxnSp>
        <p:nvCxnSpPr>
          <p:cNvPr id="15" name="Gerade Verbindung mit Pfeil 14"/>
          <p:cNvCxnSpPr/>
          <p:nvPr/>
        </p:nvCxnSpPr>
        <p:spPr>
          <a:xfrm flipH="1" flipV="1">
            <a:off x="3343275" y="2579577"/>
            <a:ext cx="1529960" cy="118506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V="1">
            <a:off x="5559317" y="2579577"/>
            <a:ext cx="0"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Gerade Verbindung mit Pfeil 19"/>
          <p:cNvCxnSpPr/>
          <p:nvPr/>
        </p:nvCxnSpPr>
        <p:spPr>
          <a:xfrm flipV="1">
            <a:off x="6384619" y="2644432"/>
            <a:ext cx="964752"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Gerade Verbindung mit Pfeil 21"/>
          <p:cNvCxnSpPr/>
          <p:nvPr/>
        </p:nvCxnSpPr>
        <p:spPr>
          <a:xfrm>
            <a:off x="6619875" y="4087811"/>
            <a:ext cx="16159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6384619" y="4399413"/>
            <a:ext cx="1216331" cy="9250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Gerade Verbindung mit Pfeil 26"/>
          <p:cNvCxnSpPr/>
          <p:nvPr/>
        </p:nvCxnSpPr>
        <p:spPr>
          <a:xfrm flipH="1">
            <a:off x="2461015" y="4262333"/>
            <a:ext cx="2196710" cy="12040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flipH="1" flipV="1">
            <a:off x="3191012" y="3920446"/>
            <a:ext cx="1517622" cy="302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Textfeld 33"/>
          <p:cNvSpPr txBox="1"/>
          <p:nvPr/>
        </p:nvSpPr>
        <p:spPr>
          <a:xfrm>
            <a:off x="4684782" y="5472112"/>
            <a:ext cx="1749069" cy="369332"/>
          </a:xfrm>
          <a:prstGeom prst="rect">
            <a:avLst/>
          </a:prstGeom>
          <a:noFill/>
        </p:spPr>
        <p:txBody>
          <a:bodyPr wrap="none" rtlCol="0">
            <a:spAutoFit/>
          </a:bodyPr>
          <a:lstStyle/>
          <a:p>
            <a:r>
              <a:rPr lang="en-US" dirty="0" smtClean="0"/>
              <a:t>“Consumer first”</a:t>
            </a:r>
            <a:endParaRPr lang="de-DE" dirty="0"/>
          </a:p>
        </p:txBody>
      </p:sp>
      <p:cxnSp>
        <p:nvCxnSpPr>
          <p:cNvPr id="35" name="Gerade Verbindung mit Pfeil 34"/>
          <p:cNvCxnSpPr>
            <a:endCxn id="34" idx="0"/>
          </p:cNvCxnSpPr>
          <p:nvPr/>
        </p:nvCxnSpPr>
        <p:spPr>
          <a:xfrm>
            <a:off x="5559317" y="4476915"/>
            <a:ext cx="0" cy="99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5" name="Freihandform 24"/>
          <p:cNvSpPr/>
          <p:nvPr/>
        </p:nvSpPr>
        <p:spPr>
          <a:xfrm rot="18722715">
            <a:off x="600990" y="21338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3" name="Freihandform 22"/>
          <p:cNvSpPr/>
          <p:nvPr/>
        </p:nvSpPr>
        <p:spPr>
          <a:xfrm rot="18722715">
            <a:off x="4120088" y="2044975"/>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6" name="Freihandform 25"/>
          <p:cNvSpPr/>
          <p:nvPr/>
        </p:nvSpPr>
        <p:spPr>
          <a:xfrm rot="18722715">
            <a:off x="6558640" y="2214727"/>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74612783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Denzentralisiere</a:t>
            </a:r>
            <a:r>
              <a:rPr lang="en-US" dirty="0" smtClean="0"/>
              <a:t> so </a:t>
            </a:r>
            <a:r>
              <a:rPr lang="en-US" dirty="0" err="1" smtClean="0"/>
              <a:t>viel</a:t>
            </a:r>
            <a:r>
              <a:rPr lang="en-US" dirty="0" smtClean="0"/>
              <a:t> </a:t>
            </a:r>
            <a:r>
              <a:rPr lang="en-US" dirty="0" err="1" smtClean="0"/>
              <a:t>wie</a:t>
            </a:r>
            <a:r>
              <a:rPr lang="en-US" dirty="0" smtClean="0"/>
              <a:t> </a:t>
            </a:r>
            <a:r>
              <a:rPr lang="en-US" dirty="0" err="1" smtClean="0"/>
              <a:t>möglich</a:t>
            </a:r>
            <a:r>
              <a:rPr lang="en-US" dirty="0" smtClean="0"/>
              <a:t>…</a:t>
            </a:r>
            <a:endParaRPr lang="de-DE" dirty="0"/>
          </a:p>
        </p:txBody>
      </p:sp>
      <p:sp>
        <p:nvSpPr>
          <p:cNvPr id="4" name="Textfeld 3"/>
          <p:cNvSpPr txBox="1"/>
          <p:nvPr/>
        </p:nvSpPr>
        <p:spPr>
          <a:xfrm>
            <a:off x="838200" y="6311900"/>
            <a:ext cx="3926844" cy="369332"/>
          </a:xfrm>
          <a:prstGeom prst="rect">
            <a:avLst/>
          </a:prstGeom>
          <a:noFill/>
        </p:spPr>
        <p:txBody>
          <a:bodyPr wrap="none" rtlCol="0">
            <a:spAutoFit/>
          </a:bodyPr>
          <a:lstStyle/>
          <a:p>
            <a:r>
              <a:rPr lang="de-DE" dirty="0"/>
              <a:t>https://xebicon.nl/slides/marcel-roy.pdf</a:t>
            </a:r>
          </a:p>
        </p:txBody>
      </p:sp>
      <p:pic>
        <p:nvPicPr>
          <p:cNvPr id="6" name="Grafik 5"/>
          <p:cNvPicPr>
            <a:picLocks noChangeAspect="1"/>
          </p:cNvPicPr>
          <p:nvPr/>
        </p:nvPicPr>
        <p:blipFill>
          <a:blip r:embed="rId3"/>
          <a:stretch>
            <a:fillRect/>
          </a:stretch>
        </p:blipFill>
        <p:spPr>
          <a:xfrm>
            <a:off x="838199" y="1514867"/>
            <a:ext cx="10587087" cy="4543913"/>
          </a:xfrm>
          <a:prstGeom prst="rect">
            <a:avLst/>
          </a:prstGeom>
        </p:spPr>
      </p:pic>
    </p:spTree>
    <p:extLst>
      <p:ext uri="{BB962C8B-B14F-4D97-AF65-F5344CB8AC3E}">
        <p14:creationId xmlns:p14="http://schemas.microsoft.com/office/powerpoint/2010/main" val="235316587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DUMB-PIPES, SMART ENDPOINTS</a:t>
            </a:r>
            <a:endParaRPr lang="de-DE" dirty="0"/>
          </a:p>
        </p:txBody>
      </p:sp>
      <p:sp>
        <p:nvSpPr>
          <p:cNvPr id="4" name="Sechseck 3"/>
          <p:cNvSpPr/>
          <p:nvPr/>
        </p:nvSpPr>
        <p:spPr>
          <a:xfrm>
            <a:off x="1926013" y="1654156"/>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5" name="Sechseck 4"/>
          <p:cNvSpPr/>
          <p:nvPr/>
        </p:nvSpPr>
        <p:spPr>
          <a:xfrm>
            <a:off x="4909204" y="1654157"/>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6" name="Sechseck 5"/>
          <p:cNvSpPr/>
          <p:nvPr/>
        </p:nvSpPr>
        <p:spPr>
          <a:xfrm>
            <a:off x="3371260" y="5028167"/>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7" name="Sechseck 6"/>
          <p:cNvSpPr/>
          <p:nvPr/>
        </p:nvSpPr>
        <p:spPr>
          <a:xfrm>
            <a:off x="6879603" y="5028168"/>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8" name="Sechseck 7"/>
          <p:cNvSpPr/>
          <p:nvPr/>
        </p:nvSpPr>
        <p:spPr>
          <a:xfrm>
            <a:off x="7805001" y="1672422"/>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9" name="Rechteck 8"/>
          <p:cNvSpPr/>
          <p:nvPr/>
        </p:nvSpPr>
        <p:spPr>
          <a:xfrm>
            <a:off x="1926013" y="3526899"/>
            <a:ext cx="7441088" cy="9898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Magical Mystery Bus</a:t>
            </a:r>
            <a:endParaRPr lang="de-DE" dirty="0"/>
          </a:p>
        </p:txBody>
      </p:sp>
      <p:cxnSp>
        <p:nvCxnSpPr>
          <p:cNvPr id="10" name="Gerade Verbindung mit Pfeil 9"/>
          <p:cNvCxnSpPr/>
          <p:nvPr/>
        </p:nvCxnSpPr>
        <p:spPr>
          <a:xfrm flipH="1">
            <a:off x="2705493" y="3015447"/>
            <a:ext cx="1375" cy="51145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2" name="Gerade Verbindung mit Pfeil 11"/>
          <p:cNvCxnSpPr/>
          <p:nvPr/>
        </p:nvCxnSpPr>
        <p:spPr>
          <a:xfrm flipH="1">
            <a:off x="5644495" y="3006314"/>
            <a:ext cx="1375" cy="51145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3" name="Gerade Verbindung mit Pfeil 12"/>
          <p:cNvCxnSpPr/>
          <p:nvPr/>
        </p:nvCxnSpPr>
        <p:spPr>
          <a:xfrm flipH="1">
            <a:off x="8583497" y="3033712"/>
            <a:ext cx="1375" cy="51145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4" name="Gerade Verbindung mit Pfeil 13"/>
          <p:cNvCxnSpPr/>
          <p:nvPr/>
        </p:nvCxnSpPr>
        <p:spPr>
          <a:xfrm flipH="1" flipV="1">
            <a:off x="4150936" y="4489654"/>
            <a:ext cx="1374" cy="52024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H="1" flipV="1">
            <a:off x="7659279" y="4526184"/>
            <a:ext cx="1374" cy="52024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2671041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DUMB-PIPES, SMART ENDPOINTS</a:t>
            </a:r>
            <a:endParaRPr lang="de-DE" dirty="0"/>
          </a:p>
        </p:txBody>
      </p:sp>
      <p:sp>
        <p:nvSpPr>
          <p:cNvPr id="4" name="Sechseck 3"/>
          <p:cNvSpPr/>
          <p:nvPr/>
        </p:nvSpPr>
        <p:spPr>
          <a:xfrm>
            <a:off x="1926013" y="1654156"/>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5" name="Sechseck 4"/>
          <p:cNvSpPr/>
          <p:nvPr/>
        </p:nvSpPr>
        <p:spPr>
          <a:xfrm>
            <a:off x="4909204" y="1654157"/>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6" name="Sechseck 5"/>
          <p:cNvSpPr/>
          <p:nvPr/>
        </p:nvSpPr>
        <p:spPr>
          <a:xfrm>
            <a:off x="2786798" y="4567396"/>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7" name="Sechseck 6"/>
          <p:cNvSpPr/>
          <p:nvPr/>
        </p:nvSpPr>
        <p:spPr>
          <a:xfrm>
            <a:off x="7786835" y="3545164"/>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8" name="Sechseck 7"/>
          <p:cNvSpPr/>
          <p:nvPr/>
        </p:nvSpPr>
        <p:spPr>
          <a:xfrm>
            <a:off x="7805001" y="1672422"/>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9" name="Rechteck 8"/>
          <p:cNvSpPr/>
          <p:nvPr/>
        </p:nvSpPr>
        <p:spPr>
          <a:xfrm>
            <a:off x="1926013" y="3526899"/>
            <a:ext cx="4682177" cy="4928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Lightweight Message Bus</a:t>
            </a:r>
            <a:endParaRPr lang="de-DE" dirty="0"/>
          </a:p>
        </p:txBody>
      </p:sp>
      <p:cxnSp>
        <p:nvCxnSpPr>
          <p:cNvPr id="10" name="Gerade Verbindung mit Pfeil 9"/>
          <p:cNvCxnSpPr/>
          <p:nvPr/>
        </p:nvCxnSpPr>
        <p:spPr>
          <a:xfrm flipH="1">
            <a:off x="2705493" y="3015447"/>
            <a:ext cx="1375" cy="51145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2" name="Gerade Verbindung mit Pfeil 11"/>
          <p:cNvCxnSpPr/>
          <p:nvPr/>
        </p:nvCxnSpPr>
        <p:spPr>
          <a:xfrm flipH="1">
            <a:off x="5644495" y="3006314"/>
            <a:ext cx="1375" cy="51145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3" name="Gerade Verbindung mit Pfeil 12"/>
          <p:cNvCxnSpPr/>
          <p:nvPr/>
        </p:nvCxnSpPr>
        <p:spPr>
          <a:xfrm flipH="1">
            <a:off x="8583497" y="3033712"/>
            <a:ext cx="1375" cy="51145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4" name="Gerade Verbindung mit Pfeil 13"/>
          <p:cNvCxnSpPr/>
          <p:nvPr/>
        </p:nvCxnSpPr>
        <p:spPr>
          <a:xfrm flipH="1" flipV="1">
            <a:off x="3566474" y="4028883"/>
            <a:ext cx="1374" cy="52024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a:endCxn id="7" idx="3"/>
          </p:cNvCxnSpPr>
          <p:nvPr/>
        </p:nvCxnSpPr>
        <p:spPr>
          <a:xfrm flipV="1">
            <a:off x="4348898" y="4216677"/>
            <a:ext cx="3437937" cy="102223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5" name="Gerade Verbindung mit Pfeil 14"/>
          <p:cNvCxnSpPr>
            <a:stCxn id="5" idx="0"/>
            <a:endCxn id="8" idx="3"/>
          </p:cNvCxnSpPr>
          <p:nvPr/>
        </p:nvCxnSpPr>
        <p:spPr>
          <a:xfrm>
            <a:off x="6471304" y="2325670"/>
            <a:ext cx="1333697" cy="1826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7326932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Housten</a:t>
            </a:r>
            <a:r>
              <a:rPr lang="de-DE" dirty="0" smtClean="0"/>
              <a:t> wir haben ein Problem…</a:t>
            </a:r>
            <a:endParaRPr lang="de-DE" dirty="0"/>
          </a:p>
        </p:txBody>
      </p:sp>
      <p:sp>
        <p:nvSpPr>
          <p:cNvPr id="3" name="Inhaltsplatzhalter 2"/>
          <p:cNvSpPr>
            <a:spLocks noGrp="1"/>
          </p:cNvSpPr>
          <p:nvPr>
            <p:ph idx="1"/>
          </p:nvPr>
        </p:nvSpPr>
        <p:spPr>
          <a:xfrm>
            <a:off x="838200" y="1825625"/>
            <a:ext cx="10515600" cy="512222"/>
          </a:xfrm>
        </p:spPr>
        <p:txBody>
          <a:bodyPr>
            <a:normAutofit/>
          </a:bodyPr>
          <a:lstStyle/>
          <a:p>
            <a:pPr marL="0" indent="0">
              <a:buNone/>
            </a:pPr>
            <a:r>
              <a:rPr lang="de-DE" dirty="0" smtClean="0"/>
              <a:t>…und zwar habe ich mir schon wieder einen Monolithen eingefangen….</a:t>
            </a:r>
          </a:p>
        </p:txBody>
      </p:sp>
      <p:grpSp>
        <p:nvGrpSpPr>
          <p:cNvPr id="7" name="Gruppieren 6"/>
          <p:cNvGrpSpPr/>
          <p:nvPr/>
        </p:nvGrpSpPr>
        <p:grpSpPr>
          <a:xfrm>
            <a:off x="2988298" y="2554664"/>
            <a:ext cx="7579149" cy="4119513"/>
            <a:chOff x="2988298" y="2554664"/>
            <a:chExt cx="7579149" cy="4119513"/>
          </a:xfrm>
        </p:grpSpPr>
        <p:sp>
          <p:nvSpPr>
            <p:cNvPr id="4" name="Abgerundetes Rechteck 3"/>
            <p:cNvSpPr/>
            <p:nvPr/>
          </p:nvSpPr>
          <p:spPr>
            <a:xfrm>
              <a:off x="6466787" y="2554664"/>
              <a:ext cx="4100660" cy="3252247"/>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dirty="0" smtClean="0"/>
                <a:t>The System</a:t>
              </a:r>
              <a:endParaRPr lang="de-DE" dirty="0"/>
            </a:p>
          </p:txBody>
        </p:sp>
        <p:sp>
          <p:nvSpPr>
            <p:cNvPr id="5" name="Textfeld 4"/>
            <p:cNvSpPr txBox="1"/>
            <p:nvPr/>
          </p:nvSpPr>
          <p:spPr>
            <a:xfrm>
              <a:off x="2988298" y="3892426"/>
              <a:ext cx="2648033" cy="369332"/>
            </a:xfrm>
            <a:prstGeom prst="rect">
              <a:avLst/>
            </a:prstGeom>
            <a:noFill/>
          </p:spPr>
          <p:txBody>
            <a:bodyPr wrap="none" rtlCol="0">
              <a:spAutoFit/>
            </a:bodyPr>
            <a:lstStyle/>
            <a:p>
              <a:r>
                <a:rPr lang="de-DE" dirty="0" smtClean="0"/>
                <a:t>Zwar nicht ganz so einen…</a:t>
              </a:r>
              <a:endParaRPr lang="de-DE" dirty="0"/>
            </a:p>
          </p:txBody>
        </p:sp>
        <p:sp>
          <p:nvSpPr>
            <p:cNvPr id="6" name="Zylinder 5"/>
            <p:cNvSpPr/>
            <p:nvPr/>
          </p:nvSpPr>
          <p:spPr>
            <a:xfrm>
              <a:off x="8149471" y="6023728"/>
              <a:ext cx="735291" cy="650449"/>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15" name="Gerade Verbindung mit Pfeil 14"/>
            <p:cNvCxnSpPr>
              <a:stCxn id="4" idx="2"/>
              <a:endCxn id="6" idx="1"/>
            </p:cNvCxnSpPr>
            <p:nvPr/>
          </p:nvCxnSpPr>
          <p:spPr>
            <a:xfrm>
              <a:off x="8517117" y="5806911"/>
              <a:ext cx="0" cy="2168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07743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Sam Newman</a:t>
            </a:r>
            <a:r>
              <a:rPr lang="en-US" dirty="0" smtClean="0">
                <a:solidFill>
                  <a:srgbClr val="FFC000"/>
                </a:solidFill>
              </a:rPr>
              <a:t>.</a:t>
            </a:r>
            <a:endParaRPr lang="de-DE" dirty="0">
              <a:solidFill>
                <a:srgbClr val="FFC000"/>
              </a:solidFill>
            </a:endParaRPr>
          </a:p>
        </p:txBody>
      </p:sp>
      <p:sp>
        <p:nvSpPr>
          <p:cNvPr id="6" name="Textfeld 5"/>
          <p:cNvSpPr txBox="1"/>
          <p:nvPr/>
        </p:nvSpPr>
        <p:spPr>
          <a:xfrm>
            <a:off x="1123950" y="1990725"/>
            <a:ext cx="2717411" cy="646331"/>
          </a:xfrm>
          <a:prstGeom prst="rect">
            <a:avLst/>
          </a:prstGeom>
          <a:noFill/>
        </p:spPr>
        <p:txBody>
          <a:bodyPr wrap="none" rtlCol="0">
            <a:spAutoFit/>
          </a:bodyPr>
          <a:lstStyle/>
          <a:p>
            <a:r>
              <a:rPr lang="en-US" dirty="0" smtClean="0"/>
              <a:t>Um </a:t>
            </a:r>
            <a:r>
              <a:rPr lang="en-US" dirty="0" err="1" smtClean="0"/>
              <a:t>eine</a:t>
            </a:r>
            <a:r>
              <a:rPr lang="en-US" dirty="0" smtClean="0"/>
              <a:t> Business Domain </a:t>
            </a:r>
          </a:p>
          <a:p>
            <a:r>
              <a:rPr lang="en-US" dirty="0" err="1" smtClean="0"/>
              <a:t>herum</a:t>
            </a:r>
            <a:r>
              <a:rPr lang="en-US" dirty="0" smtClean="0"/>
              <a:t> </a:t>
            </a:r>
            <a:r>
              <a:rPr lang="en-US" dirty="0" err="1" smtClean="0"/>
              <a:t>modelliert</a:t>
            </a:r>
            <a:r>
              <a:rPr lang="en-US" dirty="0" smtClean="0"/>
              <a:t> </a:t>
            </a:r>
            <a:endParaRPr lang="de-DE" dirty="0"/>
          </a:p>
        </p:txBody>
      </p:sp>
      <p:sp>
        <p:nvSpPr>
          <p:cNvPr id="7" name="Textfeld 6"/>
          <p:cNvSpPr txBox="1"/>
          <p:nvPr/>
        </p:nvSpPr>
        <p:spPr>
          <a:xfrm>
            <a:off x="4568714" y="1933246"/>
            <a:ext cx="1876283" cy="646331"/>
          </a:xfrm>
          <a:prstGeom prst="rect">
            <a:avLst/>
          </a:prstGeom>
          <a:noFill/>
        </p:spPr>
        <p:txBody>
          <a:bodyPr wrap="none" rtlCol="0">
            <a:spAutoFit/>
          </a:bodyPr>
          <a:lstStyle/>
          <a:p>
            <a:r>
              <a:rPr lang="en-US" dirty="0" err="1" smtClean="0"/>
              <a:t>Automatisierungs</a:t>
            </a:r>
            <a:endParaRPr lang="en-US" dirty="0" smtClean="0"/>
          </a:p>
          <a:p>
            <a:r>
              <a:rPr lang="en-US" dirty="0" err="1" smtClean="0"/>
              <a:t>Kultur</a:t>
            </a:r>
            <a:endParaRPr lang="de-DE" dirty="0"/>
          </a:p>
        </p:txBody>
      </p:sp>
      <p:sp>
        <p:nvSpPr>
          <p:cNvPr id="8" name="Textfeld 7"/>
          <p:cNvSpPr txBox="1"/>
          <p:nvPr/>
        </p:nvSpPr>
        <p:spPr>
          <a:xfrm>
            <a:off x="7038975" y="2062956"/>
            <a:ext cx="2847318" cy="646331"/>
          </a:xfrm>
          <a:prstGeom prst="rect">
            <a:avLst/>
          </a:prstGeom>
          <a:noFill/>
        </p:spPr>
        <p:txBody>
          <a:bodyPr wrap="none" rtlCol="0">
            <a:spAutoFit/>
          </a:bodyPr>
          <a:lstStyle/>
          <a:p>
            <a:r>
              <a:rPr lang="en-US" dirty="0" err="1" smtClean="0"/>
              <a:t>Verberge</a:t>
            </a:r>
            <a:r>
              <a:rPr lang="en-US" dirty="0" smtClean="0"/>
              <a:t> </a:t>
            </a:r>
            <a:r>
              <a:rPr lang="en-US" dirty="0" err="1" smtClean="0"/>
              <a:t>Implementierungs</a:t>
            </a:r>
            <a:endParaRPr lang="en-US" dirty="0" smtClean="0"/>
          </a:p>
          <a:p>
            <a:r>
              <a:rPr lang="en-US" dirty="0" smtClean="0"/>
              <a:t>Details</a:t>
            </a:r>
            <a:endParaRPr lang="de-DE" dirty="0"/>
          </a:p>
        </p:txBody>
      </p:sp>
      <p:sp>
        <p:nvSpPr>
          <p:cNvPr id="9" name="Textfeld 8"/>
          <p:cNvSpPr txBox="1"/>
          <p:nvPr/>
        </p:nvSpPr>
        <p:spPr>
          <a:xfrm>
            <a:off x="1023155" y="3737201"/>
            <a:ext cx="2073773" cy="369332"/>
          </a:xfrm>
          <a:prstGeom prst="rect">
            <a:avLst/>
          </a:prstGeom>
          <a:noFill/>
        </p:spPr>
        <p:txBody>
          <a:bodyPr wrap="none" rtlCol="0">
            <a:spAutoFit/>
          </a:bodyPr>
          <a:lstStyle/>
          <a:p>
            <a:r>
              <a:rPr lang="en-US" dirty="0" smtClean="0"/>
              <a:t>“Highly Observable”</a:t>
            </a:r>
            <a:endParaRPr lang="de-DE" dirty="0"/>
          </a:p>
        </p:txBody>
      </p:sp>
      <p:sp>
        <p:nvSpPr>
          <p:cNvPr id="10" name="Textfeld 9"/>
          <p:cNvSpPr txBox="1"/>
          <p:nvPr/>
        </p:nvSpPr>
        <p:spPr>
          <a:xfrm>
            <a:off x="1178705" y="5472112"/>
            <a:ext cx="1508746" cy="369332"/>
          </a:xfrm>
          <a:prstGeom prst="rect">
            <a:avLst/>
          </a:prstGeom>
          <a:noFill/>
        </p:spPr>
        <p:txBody>
          <a:bodyPr wrap="none" rtlCol="0">
            <a:spAutoFit/>
          </a:bodyPr>
          <a:lstStyle/>
          <a:p>
            <a:r>
              <a:rPr lang="en-US" dirty="0" err="1" smtClean="0"/>
              <a:t>Isoliere</a:t>
            </a:r>
            <a:r>
              <a:rPr lang="en-US" dirty="0" smtClean="0"/>
              <a:t> </a:t>
            </a:r>
            <a:r>
              <a:rPr lang="en-US" dirty="0" err="1" smtClean="0"/>
              <a:t>Fehler</a:t>
            </a:r>
            <a:endParaRPr lang="de-DE" dirty="0"/>
          </a:p>
        </p:txBody>
      </p:sp>
      <p:sp>
        <p:nvSpPr>
          <p:cNvPr id="11" name="Textfeld 10"/>
          <p:cNvSpPr txBox="1"/>
          <p:nvPr/>
        </p:nvSpPr>
        <p:spPr>
          <a:xfrm>
            <a:off x="7196293" y="5472112"/>
            <a:ext cx="2531912" cy="369332"/>
          </a:xfrm>
          <a:prstGeom prst="rect">
            <a:avLst/>
          </a:prstGeom>
          <a:noFill/>
        </p:spPr>
        <p:txBody>
          <a:bodyPr wrap="none" rtlCol="0">
            <a:spAutoFit/>
          </a:bodyPr>
          <a:lstStyle/>
          <a:p>
            <a:r>
              <a:rPr lang="en-US" b="1" dirty="0" err="1" smtClean="0"/>
              <a:t>Unabhängige</a:t>
            </a:r>
            <a:r>
              <a:rPr lang="en-US" b="1" dirty="0" smtClean="0"/>
              <a:t> </a:t>
            </a:r>
            <a:r>
              <a:rPr lang="en-US" b="1" dirty="0" err="1" smtClean="0"/>
              <a:t>Verteilung</a:t>
            </a:r>
            <a:r>
              <a:rPr lang="en-US" b="1" dirty="0" smtClean="0"/>
              <a:t> </a:t>
            </a:r>
            <a:endParaRPr lang="de-DE" b="1" dirty="0"/>
          </a:p>
        </p:txBody>
      </p:sp>
      <p:sp>
        <p:nvSpPr>
          <p:cNvPr id="12" name="Textfeld 11"/>
          <p:cNvSpPr txBox="1"/>
          <p:nvPr/>
        </p:nvSpPr>
        <p:spPr>
          <a:xfrm>
            <a:off x="8286750" y="3764646"/>
            <a:ext cx="1660776" cy="646331"/>
          </a:xfrm>
          <a:prstGeom prst="rect">
            <a:avLst/>
          </a:prstGeom>
          <a:noFill/>
        </p:spPr>
        <p:txBody>
          <a:bodyPr wrap="none" rtlCol="0">
            <a:spAutoFit/>
          </a:bodyPr>
          <a:lstStyle/>
          <a:p>
            <a:r>
              <a:rPr lang="en-US" dirty="0" err="1" smtClean="0"/>
              <a:t>Dezentralisiere</a:t>
            </a:r>
            <a:r>
              <a:rPr lang="en-US" dirty="0" smtClean="0"/>
              <a:t> </a:t>
            </a:r>
          </a:p>
          <a:p>
            <a:r>
              <a:rPr lang="en-US" dirty="0" err="1" smtClean="0"/>
              <a:t>alle</a:t>
            </a:r>
            <a:r>
              <a:rPr lang="en-US" dirty="0" smtClean="0"/>
              <a:t> </a:t>
            </a:r>
            <a:r>
              <a:rPr lang="en-US" dirty="0" err="1" smtClean="0"/>
              <a:t>Teile</a:t>
            </a:r>
            <a:endParaRPr lang="de-DE" dirty="0"/>
          </a:p>
        </p:txBody>
      </p:sp>
      <p:sp>
        <p:nvSpPr>
          <p:cNvPr id="13" name="Textfeld 12"/>
          <p:cNvSpPr txBox="1"/>
          <p:nvPr/>
        </p:nvSpPr>
        <p:spPr>
          <a:xfrm>
            <a:off x="4778592" y="3739605"/>
            <a:ext cx="1756443" cy="707886"/>
          </a:xfrm>
          <a:prstGeom prst="rect">
            <a:avLst/>
          </a:prstGeom>
          <a:noFill/>
        </p:spPr>
        <p:txBody>
          <a:bodyPr wrap="none" rtlCol="0">
            <a:spAutoFit/>
          </a:bodyPr>
          <a:lstStyle/>
          <a:p>
            <a:r>
              <a:rPr lang="en-US" sz="2000" b="1" dirty="0" err="1" smtClean="0"/>
              <a:t>Prinzipien</a:t>
            </a:r>
            <a:r>
              <a:rPr lang="en-US" sz="2000" b="1" dirty="0" smtClean="0"/>
              <a:t> von </a:t>
            </a:r>
          </a:p>
          <a:p>
            <a:r>
              <a:rPr lang="en-US" sz="2000" b="1" dirty="0" err="1" smtClean="0"/>
              <a:t>Microservices</a:t>
            </a:r>
            <a:endParaRPr lang="de-DE" b="1" dirty="0"/>
          </a:p>
        </p:txBody>
      </p:sp>
      <p:cxnSp>
        <p:nvCxnSpPr>
          <p:cNvPr id="15" name="Gerade Verbindung mit Pfeil 14"/>
          <p:cNvCxnSpPr/>
          <p:nvPr/>
        </p:nvCxnSpPr>
        <p:spPr>
          <a:xfrm flipH="1" flipV="1">
            <a:off x="3343275" y="2579577"/>
            <a:ext cx="1529960" cy="118506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V="1">
            <a:off x="5559317" y="2579577"/>
            <a:ext cx="0"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Gerade Verbindung mit Pfeil 19"/>
          <p:cNvCxnSpPr/>
          <p:nvPr/>
        </p:nvCxnSpPr>
        <p:spPr>
          <a:xfrm flipV="1">
            <a:off x="6384619" y="2644432"/>
            <a:ext cx="964752"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Gerade Verbindung mit Pfeil 21"/>
          <p:cNvCxnSpPr/>
          <p:nvPr/>
        </p:nvCxnSpPr>
        <p:spPr>
          <a:xfrm>
            <a:off x="6619875" y="4087811"/>
            <a:ext cx="16159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6384619" y="4399413"/>
            <a:ext cx="1216331" cy="9250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Gerade Verbindung mit Pfeil 26"/>
          <p:cNvCxnSpPr/>
          <p:nvPr/>
        </p:nvCxnSpPr>
        <p:spPr>
          <a:xfrm flipH="1">
            <a:off x="2461015" y="4262333"/>
            <a:ext cx="2196710" cy="12040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flipH="1" flipV="1">
            <a:off x="3191012" y="3920446"/>
            <a:ext cx="1517622" cy="302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Textfeld 33"/>
          <p:cNvSpPr txBox="1"/>
          <p:nvPr/>
        </p:nvSpPr>
        <p:spPr>
          <a:xfrm>
            <a:off x="4684782" y="5472112"/>
            <a:ext cx="1749069" cy="369332"/>
          </a:xfrm>
          <a:prstGeom prst="rect">
            <a:avLst/>
          </a:prstGeom>
          <a:noFill/>
        </p:spPr>
        <p:txBody>
          <a:bodyPr wrap="none" rtlCol="0">
            <a:spAutoFit/>
          </a:bodyPr>
          <a:lstStyle/>
          <a:p>
            <a:r>
              <a:rPr lang="en-US" dirty="0" smtClean="0"/>
              <a:t>“Consumer first”</a:t>
            </a:r>
            <a:endParaRPr lang="de-DE" dirty="0"/>
          </a:p>
        </p:txBody>
      </p:sp>
      <p:cxnSp>
        <p:nvCxnSpPr>
          <p:cNvPr id="35" name="Gerade Verbindung mit Pfeil 34"/>
          <p:cNvCxnSpPr>
            <a:endCxn id="34" idx="0"/>
          </p:cNvCxnSpPr>
          <p:nvPr/>
        </p:nvCxnSpPr>
        <p:spPr>
          <a:xfrm>
            <a:off x="5559317" y="4476915"/>
            <a:ext cx="0" cy="99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5" name="Freihandform 24"/>
          <p:cNvSpPr/>
          <p:nvPr/>
        </p:nvSpPr>
        <p:spPr>
          <a:xfrm rot="18722715">
            <a:off x="600990" y="21338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3" name="Freihandform 22"/>
          <p:cNvSpPr/>
          <p:nvPr/>
        </p:nvSpPr>
        <p:spPr>
          <a:xfrm rot="18722715">
            <a:off x="4120088" y="2044975"/>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6" name="Freihandform 25"/>
          <p:cNvSpPr/>
          <p:nvPr/>
        </p:nvSpPr>
        <p:spPr>
          <a:xfrm rot="18722715">
            <a:off x="6558640" y="2214727"/>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8" name="Freihandform 27"/>
          <p:cNvSpPr/>
          <p:nvPr/>
        </p:nvSpPr>
        <p:spPr>
          <a:xfrm rot="18722715">
            <a:off x="9898981" y="39652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65611283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Unabhängige Verteilung - Gehe zurück auf Start und ziehe keine …</a:t>
            </a:r>
            <a:endParaRPr lang="de-DE" dirty="0"/>
          </a:p>
        </p:txBody>
      </p:sp>
      <p:sp>
        <p:nvSpPr>
          <p:cNvPr id="3" name="Inhaltsplatzhalter 2"/>
          <p:cNvSpPr>
            <a:spLocks noGrp="1"/>
          </p:cNvSpPr>
          <p:nvPr>
            <p:ph idx="1"/>
          </p:nvPr>
        </p:nvSpPr>
        <p:spPr>
          <a:xfrm>
            <a:off x="838200" y="1825624"/>
            <a:ext cx="10515600" cy="4403725"/>
          </a:xfrm>
        </p:spPr>
        <p:txBody>
          <a:bodyPr/>
          <a:lstStyle/>
          <a:p>
            <a:pPr marL="0" indent="0">
              <a:buNone/>
            </a:pPr>
            <a:r>
              <a:rPr lang="de-DE" dirty="0" smtClean="0"/>
              <a:t>“Wenn Du bei Deinen ersten </a:t>
            </a:r>
            <a:r>
              <a:rPr lang="de-DE" dirty="0" err="1" smtClean="0"/>
              <a:t>Microservices</a:t>
            </a:r>
            <a:r>
              <a:rPr lang="de-DE" dirty="0" smtClean="0"/>
              <a:t> diese immer zusammen </a:t>
            </a:r>
            <a:r>
              <a:rPr lang="de-DE" dirty="0" err="1" smtClean="0"/>
              <a:t>deployen</a:t>
            </a:r>
            <a:r>
              <a:rPr lang="de-DE" dirty="0" smtClean="0"/>
              <a:t> must, dann stoppe Deine </a:t>
            </a:r>
            <a:r>
              <a:rPr lang="de-DE" dirty="0" err="1" smtClean="0"/>
              <a:t>Microservice</a:t>
            </a:r>
            <a:r>
              <a:rPr lang="de-DE" dirty="0" smtClean="0"/>
              <a:t> Anstrengungen und fixe zuerst das Problem, bevor es bei noch mehr </a:t>
            </a:r>
            <a:r>
              <a:rPr lang="de-DE" dirty="0" err="1" smtClean="0"/>
              <a:t>Microservices</a:t>
            </a:r>
            <a:r>
              <a:rPr lang="de-DE" dirty="0" smtClean="0"/>
              <a:t> Dir über den Kopf wächst.”</a:t>
            </a:r>
          </a:p>
          <a:p>
            <a:pPr marL="0" indent="0">
              <a:buNone/>
            </a:pPr>
            <a:endParaRPr lang="de-DE" dirty="0" smtClean="0"/>
          </a:p>
          <a:p>
            <a:pPr marL="0" indent="0">
              <a:buNone/>
            </a:pPr>
            <a:r>
              <a:rPr lang="de-DE" dirty="0" smtClean="0"/>
              <a:t>“Betrachte einen </a:t>
            </a:r>
            <a:r>
              <a:rPr lang="de-DE" dirty="0" err="1" smtClean="0"/>
              <a:t>Microservice</a:t>
            </a:r>
            <a:r>
              <a:rPr lang="de-DE" dirty="0" smtClean="0"/>
              <a:t> als eigenständiges Produkt”</a:t>
            </a:r>
          </a:p>
          <a:p>
            <a:pPr marL="0" indent="0">
              <a:buNone/>
            </a:pPr>
            <a:endParaRPr lang="de-DE" dirty="0"/>
          </a:p>
        </p:txBody>
      </p:sp>
    </p:spTree>
    <p:extLst>
      <p:ext uri="{BB962C8B-B14F-4D97-AF65-F5344CB8AC3E}">
        <p14:creationId xmlns:p14="http://schemas.microsoft.com/office/powerpoint/2010/main" val="4054056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Sam Newman</a:t>
            </a:r>
            <a:r>
              <a:rPr lang="de-DE" dirty="0" smtClean="0">
                <a:solidFill>
                  <a:srgbClr val="FFC000"/>
                </a:solidFill>
              </a:rPr>
              <a:t>.</a:t>
            </a:r>
            <a:endParaRPr lang="de-DE" dirty="0">
              <a:solidFill>
                <a:srgbClr val="FFC000"/>
              </a:solidFill>
            </a:endParaRPr>
          </a:p>
        </p:txBody>
      </p:sp>
      <p:sp>
        <p:nvSpPr>
          <p:cNvPr id="6" name="Textfeld 5"/>
          <p:cNvSpPr txBox="1"/>
          <p:nvPr/>
        </p:nvSpPr>
        <p:spPr>
          <a:xfrm>
            <a:off x="1123950" y="1990725"/>
            <a:ext cx="2717411" cy="646331"/>
          </a:xfrm>
          <a:prstGeom prst="rect">
            <a:avLst/>
          </a:prstGeom>
          <a:noFill/>
        </p:spPr>
        <p:txBody>
          <a:bodyPr wrap="none" rtlCol="0">
            <a:spAutoFit/>
          </a:bodyPr>
          <a:lstStyle/>
          <a:p>
            <a:r>
              <a:rPr lang="de-DE" dirty="0" smtClean="0"/>
              <a:t>Um eine Business Domain </a:t>
            </a:r>
          </a:p>
          <a:p>
            <a:r>
              <a:rPr lang="de-DE" dirty="0" smtClean="0"/>
              <a:t>herum modelliert </a:t>
            </a:r>
            <a:endParaRPr lang="de-DE" dirty="0"/>
          </a:p>
        </p:txBody>
      </p:sp>
      <p:sp>
        <p:nvSpPr>
          <p:cNvPr id="7" name="Textfeld 6"/>
          <p:cNvSpPr txBox="1"/>
          <p:nvPr/>
        </p:nvSpPr>
        <p:spPr>
          <a:xfrm>
            <a:off x="4568714" y="1933246"/>
            <a:ext cx="1876283" cy="646331"/>
          </a:xfrm>
          <a:prstGeom prst="rect">
            <a:avLst/>
          </a:prstGeom>
          <a:noFill/>
        </p:spPr>
        <p:txBody>
          <a:bodyPr wrap="none" rtlCol="0">
            <a:spAutoFit/>
          </a:bodyPr>
          <a:lstStyle/>
          <a:p>
            <a:r>
              <a:rPr lang="de-DE" dirty="0" err="1" smtClean="0"/>
              <a:t>Automatisierungs</a:t>
            </a:r>
            <a:endParaRPr lang="de-DE" dirty="0" smtClean="0"/>
          </a:p>
          <a:p>
            <a:r>
              <a:rPr lang="de-DE" dirty="0" smtClean="0"/>
              <a:t>Kultur</a:t>
            </a:r>
            <a:endParaRPr lang="de-DE" dirty="0"/>
          </a:p>
        </p:txBody>
      </p:sp>
      <p:sp>
        <p:nvSpPr>
          <p:cNvPr id="8" name="Textfeld 7"/>
          <p:cNvSpPr txBox="1"/>
          <p:nvPr/>
        </p:nvSpPr>
        <p:spPr>
          <a:xfrm>
            <a:off x="7038975" y="2062956"/>
            <a:ext cx="2847318" cy="646331"/>
          </a:xfrm>
          <a:prstGeom prst="rect">
            <a:avLst/>
          </a:prstGeom>
          <a:noFill/>
        </p:spPr>
        <p:txBody>
          <a:bodyPr wrap="none" rtlCol="0">
            <a:spAutoFit/>
          </a:bodyPr>
          <a:lstStyle/>
          <a:p>
            <a:r>
              <a:rPr lang="de-DE" dirty="0" smtClean="0"/>
              <a:t>Verberge </a:t>
            </a:r>
            <a:r>
              <a:rPr lang="de-DE" dirty="0" err="1" smtClean="0"/>
              <a:t>Implementierungs</a:t>
            </a:r>
            <a:endParaRPr lang="de-DE" dirty="0" smtClean="0"/>
          </a:p>
          <a:p>
            <a:r>
              <a:rPr lang="de-DE" dirty="0" smtClean="0"/>
              <a:t>Details</a:t>
            </a:r>
            <a:endParaRPr lang="de-DE" dirty="0"/>
          </a:p>
        </p:txBody>
      </p:sp>
      <p:sp>
        <p:nvSpPr>
          <p:cNvPr id="9" name="Textfeld 8"/>
          <p:cNvSpPr txBox="1"/>
          <p:nvPr/>
        </p:nvSpPr>
        <p:spPr>
          <a:xfrm>
            <a:off x="1023155" y="3737201"/>
            <a:ext cx="2073773" cy="369332"/>
          </a:xfrm>
          <a:prstGeom prst="rect">
            <a:avLst/>
          </a:prstGeom>
          <a:noFill/>
        </p:spPr>
        <p:txBody>
          <a:bodyPr wrap="none" rtlCol="0">
            <a:spAutoFit/>
          </a:bodyPr>
          <a:lstStyle/>
          <a:p>
            <a:r>
              <a:rPr lang="de-DE" dirty="0" smtClean="0"/>
              <a:t>“</a:t>
            </a:r>
            <a:r>
              <a:rPr lang="de-DE" dirty="0" err="1" smtClean="0"/>
              <a:t>Highly</a:t>
            </a:r>
            <a:r>
              <a:rPr lang="de-DE" dirty="0" smtClean="0"/>
              <a:t> Observable”</a:t>
            </a:r>
            <a:endParaRPr lang="de-DE" dirty="0"/>
          </a:p>
        </p:txBody>
      </p:sp>
      <p:sp>
        <p:nvSpPr>
          <p:cNvPr id="10" name="Textfeld 9"/>
          <p:cNvSpPr txBox="1"/>
          <p:nvPr/>
        </p:nvSpPr>
        <p:spPr>
          <a:xfrm>
            <a:off x="1178705" y="5472112"/>
            <a:ext cx="1508746" cy="369332"/>
          </a:xfrm>
          <a:prstGeom prst="rect">
            <a:avLst/>
          </a:prstGeom>
          <a:noFill/>
        </p:spPr>
        <p:txBody>
          <a:bodyPr wrap="none" rtlCol="0">
            <a:spAutoFit/>
          </a:bodyPr>
          <a:lstStyle/>
          <a:p>
            <a:r>
              <a:rPr lang="de-DE" dirty="0" smtClean="0"/>
              <a:t>Isoliere Fehler</a:t>
            </a:r>
            <a:endParaRPr lang="de-DE" dirty="0"/>
          </a:p>
        </p:txBody>
      </p:sp>
      <p:sp>
        <p:nvSpPr>
          <p:cNvPr id="11" name="Textfeld 10"/>
          <p:cNvSpPr txBox="1"/>
          <p:nvPr/>
        </p:nvSpPr>
        <p:spPr>
          <a:xfrm>
            <a:off x="7196293" y="5472112"/>
            <a:ext cx="2531912" cy="369332"/>
          </a:xfrm>
          <a:prstGeom prst="rect">
            <a:avLst/>
          </a:prstGeom>
          <a:noFill/>
        </p:spPr>
        <p:txBody>
          <a:bodyPr wrap="none" rtlCol="0">
            <a:spAutoFit/>
          </a:bodyPr>
          <a:lstStyle/>
          <a:p>
            <a:r>
              <a:rPr lang="de-DE" dirty="0" smtClean="0"/>
              <a:t>Unabhängige Verteilung </a:t>
            </a:r>
            <a:endParaRPr lang="de-DE" dirty="0"/>
          </a:p>
        </p:txBody>
      </p:sp>
      <p:sp>
        <p:nvSpPr>
          <p:cNvPr id="12" name="Textfeld 11"/>
          <p:cNvSpPr txBox="1"/>
          <p:nvPr/>
        </p:nvSpPr>
        <p:spPr>
          <a:xfrm>
            <a:off x="8286750" y="3764646"/>
            <a:ext cx="1660776" cy="646331"/>
          </a:xfrm>
          <a:prstGeom prst="rect">
            <a:avLst/>
          </a:prstGeom>
          <a:noFill/>
        </p:spPr>
        <p:txBody>
          <a:bodyPr wrap="none" rtlCol="0">
            <a:spAutoFit/>
          </a:bodyPr>
          <a:lstStyle/>
          <a:p>
            <a:r>
              <a:rPr lang="de-DE" dirty="0" smtClean="0"/>
              <a:t>Dezentralisiere </a:t>
            </a:r>
          </a:p>
          <a:p>
            <a:r>
              <a:rPr lang="de-DE" dirty="0" smtClean="0"/>
              <a:t>alle Teile</a:t>
            </a:r>
            <a:endParaRPr lang="de-DE" dirty="0"/>
          </a:p>
        </p:txBody>
      </p:sp>
      <p:sp>
        <p:nvSpPr>
          <p:cNvPr id="13" name="Textfeld 12"/>
          <p:cNvSpPr txBox="1"/>
          <p:nvPr/>
        </p:nvSpPr>
        <p:spPr>
          <a:xfrm>
            <a:off x="4778592" y="3739605"/>
            <a:ext cx="1756443" cy="707886"/>
          </a:xfrm>
          <a:prstGeom prst="rect">
            <a:avLst/>
          </a:prstGeom>
          <a:noFill/>
        </p:spPr>
        <p:txBody>
          <a:bodyPr wrap="none" rtlCol="0">
            <a:spAutoFit/>
          </a:bodyPr>
          <a:lstStyle/>
          <a:p>
            <a:r>
              <a:rPr lang="de-DE" sz="2000" b="1" dirty="0" smtClean="0"/>
              <a:t>Prinzipien von </a:t>
            </a:r>
          </a:p>
          <a:p>
            <a:r>
              <a:rPr lang="de-DE" sz="2000" b="1" dirty="0" err="1" smtClean="0"/>
              <a:t>Microservices</a:t>
            </a:r>
            <a:endParaRPr lang="de-DE" b="1" dirty="0"/>
          </a:p>
        </p:txBody>
      </p:sp>
      <p:cxnSp>
        <p:nvCxnSpPr>
          <p:cNvPr id="15" name="Gerade Verbindung mit Pfeil 14"/>
          <p:cNvCxnSpPr/>
          <p:nvPr/>
        </p:nvCxnSpPr>
        <p:spPr>
          <a:xfrm flipH="1" flipV="1">
            <a:off x="3343275" y="2579577"/>
            <a:ext cx="1529960" cy="118506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V="1">
            <a:off x="5559317" y="2579577"/>
            <a:ext cx="0"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Gerade Verbindung mit Pfeil 19"/>
          <p:cNvCxnSpPr/>
          <p:nvPr/>
        </p:nvCxnSpPr>
        <p:spPr>
          <a:xfrm flipV="1">
            <a:off x="6384619" y="2644432"/>
            <a:ext cx="964752"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Gerade Verbindung mit Pfeil 21"/>
          <p:cNvCxnSpPr/>
          <p:nvPr/>
        </p:nvCxnSpPr>
        <p:spPr>
          <a:xfrm>
            <a:off x="6619875" y="4087811"/>
            <a:ext cx="16159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6384619" y="4399413"/>
            <a:ext cx="1216331" cy="9250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Gerade Verbindung mit Pfeil 26"/>
          <p:cNvCxnSpPr/>
          <p:nvPr/>
        </p:nvCxnSpPr>
        <p:spPr>
          <a:xfrm flipH="1">
            <a:off x="2461015" y="4262333"/>
            <a:ext cx="2196710" cy="12040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flipH="1" flipV="1">
            <a:off x="3191012" y="3920446"/>
            <a:ext cx="1517622" cy="302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Textfeld 33"/>
          <p:cNvSpPr txBox="1"/>
          <p:nvPr/>
        </p:nvSpPr>
        <p:spPr>
          <a:xfrm>
            <a:off x="4684782" y="5472112"/>
            <a:ext cx="1791709" cy="369332"/>
          </a:xfrm>
          <a:prstGeom prst="rect">
            <a:avLst/>
          </a:prstGeom>
          <a:noFill/>
        </p:spPr>
        <p:txBody>
          <a:bodyPr wrap="none" rtlCol="0">
            <a:spAutoFit/>
          </a:bodyPr>
          <a:lstStyle/>
          <a:p>
            <a:r>
              <a:rPr lang="de-DE" b="1" dirty="0" smtClean="0"/>
              <a:t>“Consumer </a:t>
            </a:r>
            <a:r>
              <a:rPr lang="de-DE" b="1" dirty="0" err="1" smtClean="0"/>
              <a:t>first</a:t>
            </a:r>
            <a:r>
              <a:rPr lang="de-DE" b="1" dirty="0" smtClean="0"/>
              <a:t>”</a:t>
            </a:r>
            <a:endParaRPr lang="de-DE" b="1" dirty="0"/>
          </a:p>
        </p:txBody>
      </p:sp>
      <p:cxnSp>
        <p:nvCxnSpPr>
          <p:cNvPr id="35" name="Gerade Verbindung mit Pfeil 34"/>
          <p:cNvCxnSpPr>
            <a:endCxn id="34" idx="0"/>
          </p:cNvCxnSpPr>
          <p:nvPr/>
        </p:nvCxnSpPr>
        <p:spPr>
          <a:xfrm>
            <a:off x="5559317" y="4476915"/>
            <a:ext cx="21320" cy="99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5" name="Freihandform 24"/>
          <p:cNvSpPr/>
          <p:nvPr/>
        </p:nvSpPr>
        <p:spPr>
          <a:xfrm rot="18722715">
            <a:off x="600990" y="21338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23" name="Freihandform 22"/>
          <p:cNvSpPr/>
          <p:nvPr/>
        </p:nvSpPr>
        <p:spPr>
          <a:xfrm rot="18722715">
            <a:off x="4120088" y="2044975"/>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26" name="Freihandform 25"/>
          <p:cNvSpPr/>
          <p:nvPr/>
        </p:nvSpPr>
        <p:spPr>
          <a:xfrm rot="18722715">
            <a:off x="6558640" y="2214727"/>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28" name="Freihandform 27"/>
          <p:cNvSpPr/>
          <p:nvPr/>
        </p:nvSpPr>
        <p:spPr>
          <a:xfrm rot="18722715">
            <a:off x="9898981" y="39652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29" name="Freihandform 28"/>
          <p:cNvSpPr/>
          <p:nvPr/>
        </p:nvSpPr>
        <p:spPr>
          <a:xfrm rot="18722715">
            <a:off x="9710316" y="5430388"/>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365831032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Consumer-Driven Contracts</a:t>
            </a:r>
            <a:endParaRPr lang="de-DE" dirty="0"/>
          </a:p>
        </p:txBody>
      </p:sp>
      <p:sp>
        <p:nvSpPr>
          <p:cNvPr id="5" name="Sechseck 4"/>
          <p:cNvSpPr/>
          <p:nvPr/>
        </p:nvSpPr>
        <p:spPr>
          <a:xfrm>
            <a:off x="838200" y="1804984"/>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Shipping</a:t>
            </a:r>
            <a:endParaRPr lang="de-DE" sz="1600" dirty="0"/>
          </a:p>
        </p:txBody>
      </p:sp>
      <p:sp>
        <p:nvSpPr>
          <p:cNvPr id="6" name="Sechseck 5"/>
          <p:cNvSpPr/>
          <p:nvPr/>
        </p:nvSpPr>
        <p:spPr>
          <a:xfrm>
            <a:off x="4143228" y="1804984"/>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Inventory</a:t>
            </a:r>
            <a:endParaRPr lang="de-DE" sz="1600" dirty="0"/>
          </a:p>
        </p:txBody>
      </p:sp>
      <p:pic>
        <p:nvPicPr>
          <p:cNvPr id="7" name="Grafik 6"/>
          <p:cNvPicPr>
            <a:picLocks noChangeAspect="1"/>
          </p:cNvPicPr>
          <p:nvPr/>
        </p:nvPicPr>
        <p:blipFill>
          <a:blip r:embed="rId3"/>
          <a:stretch>
            <a:fillRect/>
          </a:stretch>
        </p:blipFill>
        <p:spPr>
          <a:xfrm>
            <a:off x="2295451" y="3536926"/>
            <a:ext cx="1952625" cy="1800225"/>
          </a:xfrm>
          <a:prstGeom prst="rect">
            <a:avLst/>
          </a:prstGeom>
        </p:spPr>
      </p:pic>
      <p:cxnSp>
        <p:nvCxnSpPr>
          <p:cNvPr id="8" name="Gerade Verbindung mit Pfeil 7"/>
          <p:cNvCxnSpPr>
            <a:stCxn id="5" idx="0"/>
            <a:endCxn id="6" idx="3"/>
          </p:cNvCxnSpPr>
          <p:nvPr/>
        </p:nvCxnSpPr>
        <p:spPr>
          <a:xfrm>
            <a:off x="2400300" y="2476497"/>
            <a:ext cx="1742928"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3" name="Gerader Verbinder 12"/>
          <p:cNvCxnSpPr>
            <a:endCxn id="7" idx="0"/>
          </p:cNvCxnSpPr>
          <p:nvPr/>
        </p:nvCxnSpPr>
        <p:spPr>
          <a:xfrm>
            <a:off x="3271764" y="2476496"/>
            <a:ext cx="0" cy="1060430"/>
          </a:xfrm>
          <a:prstGeom prst="line">
            <a:avLst/>
          </a:prstGeom>
          <a:ln w="28575">
            <a:prstDash val="sysDash"/>
          </a:ln>
        </p:spPr>
        <p:style>
          <a:lnRef idx="1">
            <a:schemeClr val="dk1"/>
          </a:lnRef>
          <a:fillRef idx="0">
            <a:schemeClr val="dk1"/>
          </a:fillRef>
          <a:effectRef idx="0">
            <a:schemeClr val="dk1"/>
          </a:effectRef>
          <a:fontRef idx="minor">
            <a:schemeClr val="tx1"/>
          </a:fontRef>
        </p:style>
      </p:cxnSp>
      <p:sp>
        <p:nvSpPr>
          <p:cNvPr id="14" name="Sechseck 13"/>
          <p:cNvSpPr/>
          <p:nvPr/>
        </p:nvSpPr>
        <p:spPr>
          <a:xfrm>
            <a:off x="7050020" y="3929570"/>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Inventory</a:t>
            </a:r>
            <a:endParaRPr lang="de-DE" sz="1600" dirty="0"/>
          </a:p>
        </p:txBody>
      </p:sp>
      <p:sp>
        <p:nvSpPr>
          <p:cNvPr id="15" name="Rechteck 14"/>
          <p:cNvSpPr/>
          <p:nvPr/>
        </p:nvSpPr>
        <p:spPr>
          <a:xfrm>
            <a:off x="5705328" y="3929570"/>
            <a:ext cx="1018094" cy="14075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Contract based Tests</a:t>
            </a:r>
            <a:endParaRPr lang="de-DE" dirty="0"/>
          </a:p>
        </p:txBody>
      </p:sp>
      <p:cxnSp>
        <p:nvCxnSpPr>
          <p:cNvPr id="16" name="Gerade Verbindung mit Pfeil 15"/>
          <p:cNvCxnSpPr>
            <a:endCxn id="14" idx="3"/>
          </p:cNvCxnSpPr>
          <p:nvPr/>
        </p:nvCxnSpPr>
        <p:spPr>
          <a:xfrm flipV="1">
            <a:off x="6723422" y="4601083"/>
            <a:ext cx="326598" cy="902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8" name="Textfeld 17"/>
          <p:cNvSpPr txBox="1"/>
          <p:nvPr/>
        </p:nvSpPr>
        <p:spPr>
          <a:xfrm>
            <a:off x="2143225" y="5319877"/>
            <a:ext cx="2375394" cy="369332"/>
          </a:xfrm>
          <a:prstGeom prst="rect">
            <a:avLst/>
          </a:prstGeom>
          <a:noFill/>
        </p:spPr>
        <p:txBody>
          <a:bodyPr wrap="none" rtlCol="0">
            <a:spAutoFit/>
          </a:bodyPr>
          <a:lstStyle/>
          <a:p>
            <a:r>
              <a:rPr lang="en-US" dirty="0" smtClean="0"/>
              <a:t>Contract / Expectations</a:t>
            </a:r>
            <a:endParaRPr lang="de-DE" dirty="0"/>
          </a:p>
        </p:txBody>
      </p:sp>
      <p:cxnSp>
        <p:nvCxnSpPr>
          <p:cNvPr id="19" name="Gerader Verbinder 18"/>
          <p:cNvCxnSpPr/>
          <p:nvPr/>
        </p:nvCxnSpPr>
        <p:spPr>
          <a:xfrm flipH="1">
            <a:off x="4248076" y="4601084"/>
            <a:ext cx="1294886" cy="9021"/>
          </a:xfrm>
          <a:prstGeom prst="line">
            <a:avLst/>
          </a:prstGeom>
          <a:ln w="28575">
            <a:prstDash val="sysDash"/>
            <a:headEnd type="triangle" w="med" len="med"/>
            <a:tailEnd type="none" w="med" len="med"/>
          </a:ln>
        </p:spPr>
        <p:style>
          <a:lnRef idx="1">
            <a:schemeClr val="dk1"/>
          </a:lnRef>
          <a:fillRef idx="0">
            <a:schemeClr val="dk1"/>
          </a:fillRef>
          <a:effectRef idx="0">
            <a:schemeClr val="dk1"/>
          </a:effectRef>
          <a:fontRef idx="minor">
            <a:schemeClr val="tx1"/>
          </a:fontRef>
        </p:style>
      </p:cxnSp>
      <p:pic>
        <p:nvPicPr>
          <p:cNvPr id="3" name="Grafik 2"/>
          <p:cNvPicPr>
            <a:picLocks noChangeAspect="1"/>
          </p:cNvPicPr>
          <p:nvPr/>
        </p:nvPicPr>
        <p:blipFill>
          <a:blip r:embed="rId4"/>
          <a:stretch>
            <a:fillRect/>
          </a:stretch>
        </p:blipFill>
        <p:spPr>
          <a:xfrm>
            <a:off x="7065663" y="1709296"/>
            <a:ext cx="3092913" cy="182763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34094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Versionierung</a:t>
            </a:r>
            <a:endParaRPr lang="de-DE" dirty="0"/>
          </a:p>
        </p:txBody>
      </p:sp>
      <p:sp>
        <p:nvSpPr>
          <p:cNvPr id="6" name="Sechseck 5"/>
          <p:cNvSpPr/>
          <p:nvPr/>
        </p:nvSpPr>
        <p:spPr>
          <a:xfrm>
            <a:off x="5314950" y="1690688"/>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de-DE" sz="1600" dirty="0" err="1" smtClean="0"/>
              <a:t>Shipping</a:t>
            </a:r>
            <a:endParaRPr lang="de-DE" sz="1600" dirty="0"/>
          </a:p>
        </p:txBody>
      </p:sp>
      <p:sp>
        <p:nvSpPr>
          <p:cNvPr id="7" name="Sechseck 6"/>
          <p:cNvSpPr/>
          <p:nvPr/>
        </p:nvSpPr>
        <p:spPr>
          <a:xfrm>
            <a:off x="5314950" y="4633026"/>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de-DE" sz="1600" dirty="0" smtClean="0"/>
              <a:t>Customer Service</a:t>
            </a:r>
            <a:endParaRPr lang="de-DE" sz="1600" dirty="0"/>
          </a:p>
        </p:txBody>
      </p:sp>
      <p:cxnSp>
        <p:nvCxnSpPr>
          <p:cNvPr id="8" name="Gerade Verbindung mit Pfeil 7"/>
          <p:cNvCxnSpPr/>
          <p:nvPr/>
        </p:nvCxnSpPr>
        <p:spPr>
          <a:xfrm>
            <a:off x="6099142" y="3033713"/>
            <a:ext cx="9427" cy="159931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1" name="Ellipse 10"/>
          <p:cNvSpPr/>
          <p:nvPr/>
        </p:nvSpPr>
        <p:spPr>
          <a:xfrm>
            <a:off x="5064470" y="4108141"/>
            <a:ext cx="235670" cy="245097"/>
          </a:xfrm>
          <a:prstGeom prst="ellipse">
            <a:avLst/>
          </a:prstGeom>
          <a:ln w="28575"/>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2" name="Textfeld 11"/>
          <p:cNvSpPr txBox="1"/>
          <p:nvPr/>
        </p:nvSpPr>
        <p:spPr>
          <a:xfrm>
            <a:off x="4690256" y="4046023"/>
            <a:ext cx="433132" cy="369332"/>
          </a:xfrm>
          <a:prstGeom prst="rect">
            <a:avLst/>
          </a:prstGeom>
          <a:noFill/>
        </p:spPr>
        <p:txBody>
          <a:bodyPr wrap="none" rtlCol="0">
            <a:spAutoFit/>
          </a:bodyPr>
          <a:lstStyle/>
          <a:p>
            <a:r>
              <a:rPr lang="de-DE" dirty="0" smtClean="0"/>
              <a:t>V1</a:t>
            </a:r>
            <a:endParaRPr lang="de-DE" dirty="0"/>
          </a:p>
        </p:txBody>
      </p:sp>
      <p:sp>
        <p:nvSpPr>
          <p:cNvPr id="13" name="Ellipse 12"/>
          <p:cNvSpPr/>
          <p:nvPr/>
        </p:nvSpPr>
        <p:spPr>
          <a:xfrm>
            <a:off x="6834457" y="4107540"/>
            <a:ext cx="235670" cy="245097"/>
          </a:xfrm>
          <a:prstGeom prst="ellipse">
            <a:avLst/>
          </a:prstGeom>
          <a:ln w="28575"/>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Textfeld 13"/>
          <p:cNvSpPr txBox="1"/>
          <p:nvPr/>
        </p:nvSpPr>
        <p:spPr>
          <a:xfrm>
            <a:off x="7028889" y="4045422"/>
            <a:ext cx="433132" cy="369332"/>
          </a:xfrm>
          <a:prstGeom prst="rect">
            <a:avLst/>
          </a:prstGeom>
          <a:noFill/>
        </p:spPr>
        <p:txBody>
          <a:bodyPr wrap="none" rtlCol="0">
            <a:spAutoFit/>
          </a:bodyPr>
          <a:lstStyle/>
          <a:p>
            <a:r>
              <a:rPr lang="de-DE" dirty="0" smtClean="0"/>
              <a:t>V2</a:t>
            </a:r>
            <a:endParaRPr lang="de-DE" dirty="0"/>
          </a:p>
        </p:txBody>
      </p:sp>
      <p:cxnSp>
        <p:nvCxnSpPr>
          <p:cNvPr id="15" name="Gerade Verbindung mit Pfeil 14"/>
          <p:cNvCxnSpPr>
            <a:stCxn id="6" idx="2"/>
            <a:endCxn id="11" idx="0"/>
          </p:cNvCxnSpPr>
          <p:nvPr/>
        </p:nvCxnSpPr>
        <p:spPr>
          <a:xfrm flipH="1">
            <a:off x="5182305" y="3033713"/>
            <a:ext cx="468401" cy="107442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8" name="Gerade Verbindung mit Pfeil 17"/>
          <p:cNvCxnSpPr>
            <a:stCxn id="6" idx="1"/>
            <a:endCxn id="13" idx="0"/>
          </p:cNvCxnSpPr>
          <p:nvPr/>
        </p:nvCxnSpPr>
        <p:spPr>
          <a:xfrm>
            <a:off x="6541294" y="3033713"/>
            <a:ext cx="410998" cy="107382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9" name="Gerader Verbinder 28"/>
          <p:cNvCxnSpPr>
            <a:stCxn id="11" idx="5"/>
            <a:endCxn id="7" idx="4"/>
          </p:cNvCxnSpPr>
          <p:nvPr/>
        </p:nvCxnSpPr>
        <p:spPr>
          <a:xfrm>
            <a:off x="5265627" y="4317344"/>
            <a:ext cx="385079" cy="315682"/>
          </a:xfrm>
          <a:prstGeom prst="line">
            <a:avLst/>
          </a:prstGeom>
          <a:ln w="28575"/>
        </p:spPr>
        <p:style>
          <a:lnRef idx="1">
            <a:schemeClr val="dk1"/>
          </a:lnRef>
          <a:fillRef idx="0">
            <a:schemeClr val="dk1"/>
          </a:fillRef>
          <a:effectRef idx="0">
            <a:schemeClr val="dk1"/>
          </a:effectRef>
          <a:fontRef idx="minor">
            <a:schemeClr val="tx1"/>
          </a:fontRef>
        </p:style>
      </p:cxnSp>
      <p:cxnSp>
        <p:nvCxnSpPr>
          <p:cNvPr id="35" name="Gerader Verbinder 34"/>
          <p:cNvCxnSpPr>
            <a:stCxn id="13" idx="3"/>
            <a:endCxn id="7" idx="5"/>
          </p:cNvCxnSpPr>
          <p:nvPr/>
        </p:nvCxnSpPr>
        <p:spPr>
          <a:xfrm flipH="1">
            <a:off x="6541294" y="4316743"/>
            <a:ext cx="327676" cy="316283"/>
          </a:xfrm>
          <a:prstGeom prst="line">
            <a:avLst/>
          </a:prstGeom>
          <a:ln w="28575"/>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663924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8"/>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xit" presetSubtype="0" fill="hold" nodeType="withEffect">
                                  <p:stCondLst>
                                    <p:cond delay="0"/>
                                  </p:stCondLst>
                                  <p:childTnLst>
                                    <p:set>
                                      <p:cBhvr>
                                        <p:cTn id="28" dur="1" fill="hold">
                                          <p:stCondLst>
                                            <p:cond delay="0"/>
                                          </p:stCondLst>
                                        </p:cTn>
                                        <p:tgtEl>
                                          <p:spTgt spid="15"/>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12"/>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11"/>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2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P spid="12" grpId="1"/>
      <p:bldP spid="13" grpId="0" animBg="1"/>
      <p:bldP spid="1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Sam Newman</a:t>
            </a:r>
            <a:r>
              <a:rPr lang="en-US" dirty="0" smtClean="0">
                <a:solidFill>
                  <a:srgbClr val="FFC000"/>
                </a:solidFill>
              </a:rPr>
              <a:t>.</a:t>
            </a:r>
            <a:endParaRPr lang="de-DE" dirty="0">
              <a:solidFill>
                <a:srgbClr val="FFC000"/>
              </a:solidFill>
            </a:endParaRPr>
          </a:p>
        </p:txBody>
      </p:sp>
      <p:sp>
        <p:nvSpPr>
          <p:cNvPr id="6" name="Textfeld 5"/>
          <p:cNvSpPr txBox="1"/>
          <p:nvPr/>
        </p:nvSpPr>
        <p:spPr>
          <a:xfrm>
            <a:off x="1123950" y="1990725"/>
            <a:ext cx="2717411" cy="646331"/>
          </a:xfrm>
          <a:prstGeom prst="rect">
            <a:avLst/>
          </a:prstGeom>
          <a:noFill/>
        </p:spPr>
        <p:txBody>
          <a:bodyPr wrap="none" rtlCol="0">
            <a:spAutoFit/>
          </a:bodyPr>
          <a:lstStyle/>
          <a:p>
            <a:r>
              <a:rPr lang="en-US" dirty="0" smtClean="0"/>
              <a:t>Um </a:t>
            </a:r>
            <a:r>
              <a:rPr lang="en-US" dirty="0" err="1" smtClean="0"/>
              <a:t>eine</a:t>
            </a:r>
            <a:r>
              <a:rPr lang="en-US" dirty="0" smtClean="0"/>
              <a:t> Business Domain </a:t>
            </a:r>
          </a:p>
          <a:p>
            <a:r>
              <a:rPr lang="en-US" dirty="0" err="1" smtClean="0"/>
              <a:t>herum</a:t>
            </a:r>
            <a:r>
              <a:rPr lang="en-US" dirty="0" smtClean="0"/>
              <a:t> </a:t>
            </a:r>
            <a:r>
              <a:rPr lang="en-US" dirty="0" err="1" smtClean="0"/>
              <a:t>modelliert</a:t>
            </a:r>
            <a:r>
              <a:rPr lang="en-US" dirty="0" smtClean="0"/>
              <a:t> </a:t>
            </a:r>
            <a:endParaRPr lang="de-DE" dirty="0"/>
          </a:p>
        </p:txBody>
      </p:sp>
      <p:sp>
        <p:nvSpPr>
          <p:cNvPr id="7" name="Textfeld 6"/>
          <p:cNvSpPr txBox="1"/>
          <p:nvPr/>
        </p:nvSpPr>
        <p:spPr>
          <a:xfrm>
            <a:off x="4568714" y="1933246"/>
            <a:ext cx="1876283" cy="646331"/>
          </a:xfrm>
          <a:prstGeom prst="rect">
            <a:avLst/>
          </a:prstGeom>
          <a:noFill/>
        </p:spPr>
        <p:txBody>
          <a:bodyPr wrap="none" rtlCol="0">
            <a:spAutoFit/>
          </a:bodyPr>
          <a:lstStyle/>
          <a:p>
            <a:r>
              <a:rPr lang="en-US" dirty="0" err="1" smtClean="0"/>
              <a:t>Automatisierungs</a:t>
            </a:r>
            <a:endParaRPr lang="en-US" dirty="0" smtClean="0"/>
          </a:p>
          <a:p>
            <a:r>
              <a:rPr lang="en-US" dirty="0" err="1" smtClean="0"/>
              <a:t>Kultur</a:t>
            </a:r>
            <a:endParaRPr lang="de-DE" dirty="0"/>
          </a:p>
        </p:txBody>
      </p:sp>
      <p:sp>
        <p:nvSpPr>
          <p:cNvPr id="8" name="Textfeld 7"/>
          <p:cNvSpPr txBox="1"/>
          <p:nvPr/>
        </p:nvSpPr>
        <p:spPr>
          <a:xfrm>
            <a:off x="7038975" y="2062956"/>
            <a:ext cx="2847318" cy="646331"/>
          </a:xfrm>
          <a:prstGeom prst="rect">
            <a:avLst/>
          </a:prstGeom>
          <a:noFill/>
        </p:spPr>
        <p:txBody>
          <a:bodyPr wrap="none" rtlCol="0">
            <a:spAutoFit/>
          </a:bodyPr>
          <a:lstStyle/>
          <a:p>
            <a:r>
              <a:rPr lang="en-US" dirty="0" err="1" smtClean="0"/>
              <a:t>Verberge</a:t>
            </a:r>
            <a:r>
              <a:rPr lang="en-US" dirty="0" smtClean="0"/>
              <a:t> </a:t>
            </a:r>
            <a:r>
              <a:rPr lang="en-US" dirty="0" err="1" smtClean="0"/>
              <a:t>Implementierungs</a:t>
            </a:r>
            <a:endParaRPr lang="en-US" dirty="0" smtClean="0"/>
          </a:p>
          <a:p>
            <a:r>
              <a:rPr lang="en-US" dirty="0" smtClean="0"/>
              <a:t>Details</a:t>
            </a:r>
            <a:endParaRPr lang="de-DE" dirty="0"/>
          </a:p>
        </p:txBody>
      </p:sp>
      <p:sp>
        <p:nvSpPr>
          <p:cNvPr id="9" name="Textfeld 8"/>
          <p:cNvSpPr txBox="1"/>
          <p:nvPr/>
        </p:nvSpPr>
        <p:spPr>
          <a:xfrm>
            <a:off x="1023155" y="3737201"/>
            <a:ext cx="2073773" cy="369332"/>
          </a:xfrm>
          <a:prstGeom prst="rect">
            <a:avLst/>
          </a:prstGeom>
          <a:noFill/>
        </p:spPr>
        <p:txBody>
          <a:bodyPr wrap="none" rtlCol="0">
            <a:spAutoFit/>
          </a:bodyPr>
          <a:lstStyle/>
          <a:p>
            <a:r>
              <a:rPr lang="en-US" dirty="0" smtClean="0"/>
              <a:t>“Highly Observable”</a:t>
            </a:r>
            <a:endParaRPr lang="de-DE" dirty="0"/>
          </a:p>
        </p:txBody>
      </p:sp>
      <p:sp>
        <p:nvSpPr>
          <p:cNvPr id="10" name="Textfeld 9"/>
          <p:cNvSpPr txBox="1"/>
          <p:nvPr/>
        </p:nvSpPr>
        <p:spPr>
          <a:xfrm>
            <a:off x="1178705" y="5472112"/>
            <a:ext cx="1530034" cy="369332"/>
          </a:xfrm>
          <a:prstGeom prst="rect">
            <a:avLst/>
          </a:prstGeom>
          <a:noFill/>
        </p:spPr>
        <p:txBody>
          <a:bodyPr wrap="none" rtlCol="0">
            <a:spAutoFit/>
          </a:bodyPr>
          <a:lstStyle/>
          <a:p>
            <a:r>
              <a:rPr lang="en-US" b="1" dirty="0" err="1" smtClean="0"/>
              <a:t>Isoliere</a:t>
            </a:r>
            <a:r>
              <a:rPr lang="en-US" b="1" dirty="0" smtClean="0"/>
              <a:t> </a:t>
            </a:r>
            <a:r>
              <a:rPr lang="en-US" b="1" dirty="0" err="1" smtClean="0"/>
              <a:t>Fehler</a:t>
            </a:r>
            <a:endParaRPr lang="de-DE" b="1" dirty="0"/>
          </a:p>
        </p:txBody>
      </p:sp>
      <p:sp>
        <p:nvSpPr>
          <p:cNvPr id="11" name="Textfeld 10"/>
          <p:cNvSpPr txBox="1"/>
          <p:nvPr/>
        </p:nvSpPr>
        <p:spPr>
          <a:xfrm>
            <a:off x="7196293" y="5472112"/>
            <a:ext cx="2531912" cy="369332"/>
          </a:xfrm>
          <a:prstGeom prst="rect">
            <a:avLst/>
          </a:prstGeom>
          <a:noFill/>
        </p:spPr>
        <p:txBody>
          <a:bodyPr wrap="none" rtlCol="0">
            <a:spAutoFit/>
          </a:bodyPr>
          <a:lstStyle/>
          <a:p>
            <a:r>
              <a:rPr lang="en-US" dirty="0" err="1" smtClean="0"/>
              <a:t>Unabhängige</a:t>
            </a:r>
            <a:r>
              <a:rPr lang="en-US" dirty="0" smtClean="0"/>
              <a:t> </a:t>
            </a:r>
            <a:r>
              <a:rPr lang="en-US" dirty="0" err="1" smtClean="0"/>
              <a:t>Verteilung</a:t>
            </a:r>
            <a:r>
              <a:rPr lang="en-US" dirty="0" smtClean="0"/>
              <a:t> </a:t>
            </a:r>
            <a:endParaRPr lang="de-DE" dirty="0"/>
          </a:p>
        </p:txBody>
      </p:sp>
      <p:sp>
        <p:nvSpPr>
          <p:cNvPr id="12" name="Textfeld 11"/>
          <p:cNvSpPr txBox="1"/>
          <p:nvPr/>
        </p:nvSpPr>
        <p:spPr>
          <a:xfrm>
            <a:off x="8286750" y="3764646"/>
            <a:ext cx="1660776" cy="646331"/>
          </a:xfrm>
          <a:prstGeom prst="rect">
            <a:avLst/>
          </a:prstGeom>
          <a:noFill/>
        </p:spPr>
        <p:txBody>
          <a:bodyPr wrap="none" rtlCol="0">
            <a:spAutoFit/>
          </a:bodyPr>
          <a:lstStyle/>
          <a:p>
            <a:r>
              <a:rPr lang="en-US" dirty="0" err="1" smtClean="0"/>
              <a:t>Dezentralisiere</a:t>
            </a:r>
            <a:r>
              <a:rPr lang="en-US" dirty="0" smtClean="0"/>
              <a:t> </a:t>
            </a:r>
          </a:p>
          <a:p>
            <a:r>
              <a:rPr lang="en-US" dirty="0" err="1" smtClean="0"/>
              <a:t>alle</a:t>
            </a:r>
            <a:r>
              <a:rPr lang="en-US" dirty="0" smtClean="0"/>
              <a:t> </a:t>
            </a:r>
            <a:r>
              <a:rPr lang="en-US" dirty="0" err="1" smtClean="0"/>
              <a:t>Teile</a:t>
            </a:r>
            <a:endParaRPr lang="de-DE" dirty="0"/>
          </a:p>
        </p:txBody>
      </p:sp>
      <p:sp>
        <p:nvSpPr>
          <p:cNvPr id="13" name="Textfeld 12"/>
          <p:cNvSpPr txBox="1"/>
          <p:nvPr/>
        </p:nvSpPr>
        <p:spPr>
          <a:xfrm>
            <a:off x="4778592" y="3739605"/>
            <a:ext cx="1756443" cy="707886"/>
          </a:xfrm>
          <a:prstGeom prst="rect">
            <a:avLst/>
          </a:prstGeom>
          <a:noFill/>
        </p:spPr>
        <p:txBody>
          <a:bodyPr wrap="none" rtlCol="0">
            <a:spAutoFit/>
          </a:bodyPr>
          <a:lstStyle/>
          <a:p>
            <a:r>
              <a:rPr lang="en-US" sz="2000" b="1" dirty="0" err="1" smtClean="0"/>
              <a:t>Prinzipien</a:t>
            </a:r>
            <a:r>
              <a:rPr lang="en-US" sz="2000" b="1" dirty="0" smtClean="0"/>
              <a:t> von </a:t>
            </a:r>
          </a:p>
          <a:p>
            <a:r>
              <a:rPr lang="en-US" sz="2000" b="1" dirty="0" err="1" smtClean="0"/>
              <a:t>Microservices</a:t>
            </a:r>
            <a:endParaRPr lang="de-DE" b="1" dirty="0"/>
          </a:p>
        </p:txBody>
      </p:sp>
      <p:cxnSp>
        <p:nvCxnSpPr>
          <p:cNvPr id="15" name="Gerade Verbindung mit Pfeil 14"/>
          <p:cNvCxnSpPr/>
          <p:nvPr/>
        </p:nvCxnSpPr>
        <p:spPr>
          <a:xfrm flipH="1" flipV="1">
            <a:off x="3343275" y="2579577"/>
            <a:ext cx="1529960" cy="118506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V="1">
            <a:off x="5559317" y="2579577"/>
            <a:ext cx="0"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Gerade Verbindung mit Pfeil 19"/>
          <p:cNvCxnSpPr/>
          <p:nvPr/>
        </p:nvCxnSpPr>
        <p:spPr>
          <a:xfrm flipV="1">
            <a:off x="6384619" y="2644432"/>
            <a:ext cx="964752"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Gerade Verbindung mit Pfeil 21"/>
          <p:cNvCxnSpPr/>
          <p:nvPr/>
        </p:nvCxnSpPr>
        <p:spPr>
          <a:xfrm>
            <a:off x="6619875" y="4087811"/>
            <a:ext cx="16159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6384619" y="4399413"/>
            <a:ext cx="1216331" cy="9250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Gerade Verbindung mit Pfeil 26"/>
          <p:cNvCxnSpPr/>
          <p:nvPr/>
        </p:nvCxnSpPr>
        <p:spPr>
          <a:xfrm flipH="1">
            <a:off x="2461015" y="4262333"/>
            <a:ext cx="2196710" cy="12040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flipH="1" flipV="1">
            <a:off x="3191012" y="3920446"/>
            <a:ext cx="1517622" cy="302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Textfeld 33"/>
          <p:cNvSpPr txBox="1"/>
          <p:nvPr/>
        </p:nvSpPr>
        <p:spPr>
          <a:xfrm>
            <a:off x="4684782" y="5472112"/>
            <a:ext cx="1791709" cy="369332"/>
          </a:xfrm>
          <a:prstGeom prst="rect">
            <a:avLst/>
          </a:prstGeom>
          <a:noFill/>
        </p:spPr>
        <p:txBody>
          <a:bodyPr wrap="none" rtlCol="0">
            <a:spAutoFit/>
          </a:bodyPr>
          <a:lstStyle/>
          <a:p>
            <a:r>
              <a:rPr lang="en-US" dirty="0" smtClean="0"/>
              <a:t>“Consumer first”</a:t>
            </a:r>
            <a:endParaRPr lang="de-DE" dirty="0"/>
          </a:p>
        </p:txBody>
      </p:sp>
      <p:cxnSp>
        <p:nvCxnSpPr>
          <p:cNvPr id="35" name="Gerade Verbindung mit Pfeil 34"/>
          <p:cNvCxnSpPr>
            <a:endCxn id="34" idx="0"/>
          </p:cNvCxnSpPr>
          <p:nvPr/>
        </p:nvCxnSpPr>
        <p:spPr>
          <a:xfrm>
            <a:off x="5559317" y="4476915"/>
            <a:ext cx="21320" cy="99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5" name="Freihandform 24"/>
          <p:cNvSpPr/>
          <p:nvPr/>
        </p:nvSpPr>
        <p:spPr>
          <a:xfrm rot="18722715">
            <a:off x="600990" y="21338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3" name="Freihandform 22"/>
          <p:cNvSpPr/>
          <p:nvPr/>
        </p:nvSpPr>
        <p:spPr>
          <a:xfrm rot="18722715">
            <a:off x="4120088" y="2044975"/>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6" name="Freihandform 25"/>
          <p:cNvSpPr/>
          <p:nvPr/>
        </p:nvSpPr>
        <p:spPr>
          <a:xfrm rot="18722715">
            <a:off x="6558640" y="2214727"/>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8" name="Freihandform 27"/>
          <p:cNvSpPr/>
          <p:nvPr/>
        </p:nvSpPr>
        <p:spPr>
          <a:xfrm rot="18722715">
            <a:off x="9898981" y="39652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9" name="Freihandform 28"/>
          <p:cNvSpPr/>
          <p:nvPr/>
        </p:nvSpPr>
        <p:spPr>
          <a:xfrm rot="18722715">
            <a:off x="9710316" y="5430388"/>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31" name="Freihandform 30"/>
          <p:cNvSpPr/>
          <p:nvPr/>
        </p:nvSpPr>
        <p:spPr>
          <a:xfrm rot="18722715">
            <a:off x="4300627" y="5397097"/>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17018845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Isoliere Fehler…Macht ihm den Prozess….</a:t>
            </a:r>
            <a:endParaRPr lang="de-DE" dirty="0"/>
          </a:p>
        </p:txBody>
      </p:sp>
      <p:sp>
        <p:nvSpPr>
          <p:cNvPr id="3" name="Inhaltsplatzhalter 2"/>
          <p:cNvSpPr>
            <a:spLocks noGrp="1"/>
          </p:cNvSpPr>
          <p:nvPr>
            <p:ph idx="1"/>
          </p:nvPr>
        </p:nvSpPr>
        <p:spPr/>
        <p:txBody>
          <a:bodyPr/>
          <a:lstStyle/>
          <a:p>
            <a:r>
              <a:rPr lang="de-DE" dirty="0" smtClean="0"/>
              <a:t>Jeder </a:t>
            </a:r>
            <a:r>
              <a:rPr lang="de-DE" dirty="0" err="1" smtClean="0"/>
              <a:t>Microservice</a:t>
            </a:r>
            <a:r>
              <a:rPr lang="de-DE" dirty="0" smtClean="0"/>
              <a:t> sollte nicht andere Bestandteile des Systems mit runter Reißen, wenn er einen Fehler hat. </a:t>
            </a:r>
          </a:p>
          <a:p>
            <a:r>
              <a:rPr lang="de-DE" dirty="0" smtClean="0"/>
              <a:t>Eine Möglichkeit ist, das ein </a:t>
            </a:r>
            <a:r>
              <a:rPr lang="de-DE" dirty="0" err="1" smtClean="0"/>
              <a:t>Microservice</a:t>
            </a:r>
            <a:r>
              <a:rPr lang="de-DE" dirty="0" smtClean="0"/>
              <a:t> in einem eigenen Prozess läuft.</a:t>
            </a:r>
          </a:p>
        </p:txBody>
      </p:sp>
    </p:spTree>
    <p:extLst>
      <p:ext uri="{BB962C8B-B14F-4D97-AF65-F5344CB8AC3E}">
        <p14:creationId xmlns:p14="http://schemas.microsoft.com/office/powerpoint/2010/main" val="995600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Sam Newman</a:t>
            </a:r>
            <a:r>
              <a:rPr lang="en-US" dirty="0" smtClean="0">
                <a:solidFill>
                  <a:srgbClr val="FFC000"/>
                </a:solidFill>
              </a:rPr>
              <a:t>.</a:t>
            </a:r>
            <a:endParaRPr lang="de-DE" dirty="0">
              <a:solidFill>
                <a:srgbClr val="FFC000"/>
              </a:solidFill>
            </a:endParaRPr>
          </a:p>
        </p:txBody>
      </p:sp>
      <p:sp>
        <p:nvSpPr>
          <p:cNvPr id="6" name="Textfeld 5"/>
          <p:cNvSpPr txBox="1"/>
          <p:nvPr/>
        </p:nvSpPr>
        <p:spPr>
          <a:xfrm>
            <a:off x="1123950" y="1990725"/>
            <a:ext cx="2717411" cy="646331"/>
          </a:xfrm>
          <a:prstGeom prst="rect">
            <a:avLst/>
          </a:prstGeom>
          <a:noFill/>
        </p:spPr>
        <p:txBody>
          <a:bodyPr wrap="none" rtlCol="0">
            <a:spAutoFit/>
          </a:bodyPr>
          <a:lstStyle/>
          <a:p>
            <a:r>
              <a:rPr lang="en-US" dirty="0" smtClean="0"/>
              <a:t>Um </a:t>
            </a:r>
            <a:r>
              <a:rPr lang="en-US" dirty="0" err="1" smtClean="0"/>
              <a:t>eine</a:t>
            </a:r>
            <a:r>
              <a:rPr lang="en-US" dirty="0" smtClean="0"/>
              <a:t> Business Domain </a:t>
            </a:r>
          </a:p>
          <a:p>
            <a:r>
              <a:rPr lang="en-US" dirty="0" err="1" smtClean="0"/>
              <a:t>herum</a:t>
            </a:r>
            <a:r>
              <a:rPr lang="en-US" dirty="0" smtClean="0"/>
              <a:t> </a:t>
            </a:r>
            <a:r>
              <a:rPr lang="en-US" dirty="0" err="1" smtClean="0"/>
              <a:t>modelliert</a:t>
            </a:r>
            <a:r>
              <a:rPr lang="en-US" dirty="0" smtClean="0"/>
              <a:t> </a:t>
            </a:r>
            <a:endParaRPr lang="de-DE" dirty="0"/>
          </a:p>
        </p:txBody>
      </p:sp>
      <p:sp>
        <p:nvSpPr>
          <p:cNvPr id="7" name="Textfeld 6"/>
          <p:cNvSpPr txBox="1"/>
          <p:nvPr/>
        </p:nvSpPr>
        <p:spPr>
          <a:xfrm>
            <a:off x="4568714" y="1933246"/>
            <a:ext cx="1876283" cy="646331"/>
          </a:xfrm>
          <a:prstGeom prst="rect">
            <a:avLst/>
          </a:prstGeom>
          <a:noFill/>
        </p:spPr>
        <p:txBody>
          <a:bodyPr wrap="none" rtlCol="0">
            <a:spAutoFit/>
          </a:bodyPr>
          <a:lstStyle/>
          <a:p>
            <a:r>
              <a:rPr lang="en-US" dirty="0" err="1" smtClean="0"/>
              <a:t>Automatisierungs</a:t>
            </a:r>
            <a:endParaRPr lang="en-US" dirty="0" smtClean="0"/>
          </a:p>
          <a:p>
            <a:r>
              <a:rPr lang="en-US" dirty="0" err="1" smtClean="0"/>
              <a:t>Kultur</a:t>
            </a:r>
            <a:endParaRPr lang="de-DE" dirty="0"/>
          </a:p>
        </p:txBody>
      </p:sp>
      <p:sp>
        <p:nvSpPr>
          <p:cNvPr id="8" name="Textfeld 7"/>
          <p:cNvSpPr txBox="1"/>
          <p:nvPr/>
        </p:nvSpPr>
        <p:spPr>
          <a:xfrm>
            <a:off x="7038975" y="2062956"/>
            <a:ext cx="2847318" cy="646331"/>
          </a:xfrm>
          <a:prstGeom prst="rect">
            <a:avLst/>
          </a:prstGeom>
          <a:noFill/>
        </p:spPr>
        <p:txBody>
          <a:bodyPr wrap="none" rtlCol="0">
            <a:spAutoFit/>
          </a:bodyPr>
          <a:lstStyle/>
          <a:p>
            <a:r>
              <a:rPr lang="en-US" dirty="0" err="1" smtClean="0"/>
              <a:t>Verberge</a:t>
            </a:r>
            <a:r>
              <a:rPr lang="en-US" dirty="0" smtClean="0"/>
              <a:t> </a:t>
            </a:r>
            <a:r>
              <a:rPr lang="en-US" dirty="0" err="1" smtClean="0"/>
              <a:t>Implementierungs</a:t>
            </a:r>
            <a:endParaRPr lang="en-US" dirty="0" smtClean="0"/>
          </a:p>
          <a:p>
            <a:r>
              <a:rPr lang="en-US" dirty="0" smtClean="0"/>
              <a:t>Details</a:t>
            </a:r>
            <a:endParaRPr lang="de-DE" dirty="0"/>
          </a:p>
        </p:txBody>
      </p:sp>
      <p:sp>
        <p:nvSpPr>
          <p:cNvPr id="9" name="Textfeld 8"/>
          <p:cNvSpPr txBox="1"/>
          <p:nvPr/>
        </p:nvSpPr>
        <p:spPr>
          <a:xfrm>
            <a:off x="1023155" y="3737201"/>
            <a:ext cx="2121799" cy="369332"/>
          </a:xfrm>
          <a:prstGeom prst="rect">
            <a:avLst/>
          </a:prstGeom>
          <a:noFill/>
        </p:spPr>
        <p:txBody>
          <a:bodyPr wrap="none" rtlCol="0">
            <a:spAutoFit/>
          </a:bodyPr>
          <a:lstStyle/>
          <a:p>
            <a:r>
              <a:rPr lang="en-US" b="1" dirty="0" smtClean="0"/>
              <a:t>“Highly Observable”</a:t>
            </a:r>
            <a:endParaRPr lang="de-DE" b="1" dirty="0"/>
          </a:p>
        </p:txBody>
      </p:sp>
      <p:sp>
        <p:nvSpPr>
          <p:cNvPr id="10" name="Textfeld 9"/>
          <p:cNvSpPr txBox="1"/>
          <p:nvPr/>
        </p:nvSpPr>
        <p:spPr>
          <a:xfrm>
            <a:off x="1178705" y="5472112"/>
            <a:ext cx="1530034" cy="369332"/>
          </a:xfrm>
          <a:prstGeom prst="rect">
            <a:avLst/>
          </a:prstGeom>
          <a:noFill/>
        </p:spPr>
        <p:txBody>
          <a:bodyPr wrap="none" rtlCol="0">
            <a:spAutoFit/>
          </a:bodyPr>
          <a:lstStyle/>
          <a:p>
            <a:r>
              <a:rPr lang="en-US" dirty="0" err="1" smtClean="0"/>
              <a:t>Isoliere</a:t>
            </a:r>
            <a:r>
              <a:rPr lang="en-US" dirty="0" smtClean="0"/>
              <a:t> </a:t>
            </a:r>
            <a:r>
              <a:rPr lang="en-US" dirty="0" err="1" smtClean="0"/>
              <a:t>Fehler</a:t>
            </a:r>
            <a:endParaRPr lang="de-DE" dirty="0"/>
          </a:p>
        </p:txBody>
      </p:sp>
      <p:sp>
        <p:nvSpPr>
          <p:cNvPr id="11" name="Textfeld 10"/>
          <p:cNvSpPr txBox="1"/>
          <p:nvPr/>
        </p:nvSpPr>
        <p:spPr>
          <a:xfrm>
            <a:off x="7196293" y="5472112"/>
            <a:ext cx="2531912" cy="369332"/>
          </a:xfrm>
          <a:prstGeom prst="rect">
            <a:avLst/>
          </a:prstGeom>
          <a:noFill/>
        </p:spPr>
        <p:txBody>
          <a:bodyPr wrap="none" rtlCol="0">
            <a:spAutoFit/>
          </a:bodyPr>
          <a:lstStyle/>
          <a:p>
            <a:r>
              <a:rPr lang="en-US" dirty="0" err="1" smtClean="0"/>
              <a:t>Unabhängige</a:t>
            </a:r>
            <a:r>
              <a:rPr lang="en-US" dirty="0" smtClean="0"/>
              <a:t> </a:t>
            </a:r>
            <a:r>
              <a:rPr lang="en-US" dirty="0" err="1" smtClean="0"/>
              <a:t>Verteilung</a:t>
            </a:r>
            <a:r>
              <a:rPr lang="en-US" dirty="0" smtClean="0"/>
              <a:t> </a:t>
            </a:r>
            <a:endParaRPr lang="de-DE" dirty="0"/>
          </a:p>
        </p:txBody>
      </p:sp>
      <p:sp>
        <p:nvSpPr>
          <p:cNvPr id="12" name="Textfeld 11"/>
          <p:cNvSpPr txBox="1"/>
          <p:nvPr/>
        </p:nvSpPr>
        <p:spPr>
          <a:xfrm>
            <a:off x="8286750" y="3764646"/>
            <a:ext cx="1660776" cy="646331"/>
          </a:xfrm>
          <a:prstGeom prst="rect">
            <a:avLst/>
          </a:prstGeom>
          <a:noFill/>
        </p:spPr>
        <p:txBody>
          <a:bodyPr wrap="none" rtlCol="0">
            <a:spAutoFit/>
          </a:bodyPr>
          <a:lstStyle/>
          <a:p>
            <a:r>
              <a:rPr lang="en-US" dirty="0" err="1" smtClean="0"/>
              <a:t>Dezentralisiere</a:t>
            </a:r>
            <a:r>
              <a:rPr lang="en-US" dirty="0" smtClean="0"/>
              <a:t> </a:t>
            </a:r>
          </a:p>
          <a:p>
            <a:r>
              <a:rPr lang="en-US" dirty="0" err="1" smtClean="0"/>
              <a:t>alle</a:t>
            </a:r>
            <a:r>
              <a:rPr lang="en-US" dirty="0" smtClean="0"/>
              <a:t> </a:t>
            </a:r>
            <a:r>
              <a:rPr lang="en-US" dirty="0" err="1" smtClean="0"/>
              <a:t>Teile</a:t>
            </a:r>
            <a:endParaRPr lang="de-DE" dirty="0"/>
          </a:p>
        </p:txBody>
      </p:sp>
      <p:sp>
        <p:nvSpPr>
          <p:cNvPr id="13" name="Textfeld 12"/>
          <p:cNvSpPr txBox="1"/>
          <p:nvPr/>
        </p:nvSpPr>
        <p:spPr>
          <a:xfrm>
            <a:off x="4778592" y="3739605"/>
            <a:ext cx="1756443" cy="707886"/>
          </a:xfrm>
          <a:prstGeom prst="rect">
            <a:avLst/>
          </a:prstGeom>
          <a:noFill/>
        </p:spPr>
        <p:txBody>
          <a:bodyPr wrap="none" rtlCol="0">
            <a:spAutoFit/>
          </a:bodyPr>
          <a:lstStyle/>
          <a:p>
            <a:r>
              <a:rPr lang="en-US" sz="2000" b="1" dirty="0" err="1" smtClean="0"/>
              <a:t>Prinzipien</a:t>
            </a:r>
            <a:r>
              <a:rPr lang="en-US" sz="2000" b="1" dirty="0" smtClean="0"/>
              <a:t> von </a:t>
            </a:r>
          </a:p>
          <a:p>
            <a:r>
              <a:rPr lang="en-US" sz="2000" b="1" dirty="0" err="1" smtClean="0"/>
              <a:t>Microservices</a:t>
            </a:r>
            <a:endParaRPr lang="de-DE" b="1" dirty="0"/>
          </a:p>
        </p:txBody>
      </p:sp>
      <p:cxnSp>
        <p:nvCxnSpPr>
          <p:cNvPr id="15" name="Gerade Verbindung mit Pfeil 14"/>
          <p:cNvCxnSpPr/>
          <p:nvPr/>
        </p:nvCxnSpPr>
        <p:spPr>
          <a:xfrm flipH="1" flipV="1">
            <a:off x="3343275" y="2579577"/>
            <a:ext cx="1529960" cy="118506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V="1">
            <a:off x="5559317" y="2579577"/>
            <a:ext cx="0"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Gerade Verbindung mit Pfeil 19"/>
          <p:cNvCxnSpPr/>
          <p:nvPr/>
        </p:nvCxnSpPr>
        <p:spPr>
          <a:xfrm flipV="1">
            <a:off x="6384619" y="2644432"/>
            <a:ext cx="964752"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Gerade Verbindung mit Pfeil 21"/>
          <p:cNvCxnSpPr/>
          <p:nvPr/>
        </p:nvCxnSpPr>
        <p:spPr>
          <a:xfrm>
            <a:off x="6619875" y="4087811"/>
            <a:ext cx="16159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6384619" y="4399413"/>
            <a:ext cx="1216331" cy="9250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Gerade Verbindung mit Pfeil 26"/>
          <p:cNvCxnSpPr/>
          <p:nvPr/>
        </p:nvCxnSpPr>
        <p:spPr>
          <a:xfrm flipH="1">
            <a:off x="2461015" y="4262333"/>
            <a:ext cx="2196710" cy="12040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flipH="1" flipV="1">
            <a:off x="3191012" y="3920446"/>
            <a:ext cx="1517622" cy="302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Textfeld 33"/>
          <p:cNvSpPr txBox="1"/>
          <p:nvPr/>
        </p:nvSpPr>
        <p:spPr>
          <a:xfrm>
            <a:off x="4684782" y="5472112"/>
            <a:ext cx="1791709" cy="369332"/>
          </a:xfrm>
          <a:prstGeom prst="rect">
            <a:avLst/>
          </a:prstGeom>
          <a:noFill/>
        </p:spPr>
        <p:txBody>
          <a:bodyPr wrap="none" rtlCol="0">
            <a:spAutoFit/>
          </a:bodyPr>
          <a:lstStyle/>
          <a:p>
            <a:r>
              <a:rPr lang="en-US" dirty="0" smtClean="0"/>
              <a:t>“Consumer first”</a:t>
            </a:r>
            <a:endParaRPr lang="de-DE" dirty="0"/>
          </a:p>
        </p:txBody>
      </p:sp>
      <p:cxnSp>
        <p:nvCxnSpPr>
          <p:cNvPr id="35" name="Gerade Verbindung mit Pfeil 34"/>
          <p:cNvCxnSpPr>
            <a:endCxn id="34" idx="0"/>
          </p:cNvCxnSpPr>
          <p:nvPr/>
        </p:nvCxnSpPr>
        <p:spPr>
          <a:xfrm>
            <a:off x="5559317" y="4476915"/>
            <a:ext cx="21320" cy="99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5" name="Freihandform 24"/>
          <p:cNvSpPr/>
          <p:nvPr/>
        </p:nvSpPr>
        <p:spPr>
          <a:xfrm rot="18722715">
            <a:off x="600990" y="21338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3" name="Freihandform 22"/>
          <p:cNvSpPr/>
          <p:nvPr/>
        </p:nvSpPr>
        <p:spPr>
          <a:xfrm rot="18722715">
            <a:off x="4120088" y="2044975"/>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6" name="Freihandform 25"/>
          <p:cNvSpPr/>
          <p:nvPr/>
        </p:nvSpPr>
        <p:spPr>
          <a:xfrm rot="18722715">
            <a:off x="6558640" y="2214727"/>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8" name="Freihandform 27"/>
          <p:cNvSpPr/>
          <p:nvPr/>
        </p:nvSpPr>
        <p:spPr>
          <a:xfrm rot="18722715">
            <a:off x="9898981" y="39652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9" name="Freihandform 28"/>
          <p:cNvSpPr/>
          <p:nvPr/>
        </p:nvSpPr>
        <p:spPr>
          <a:xfrm rot="18722715">
            <a:off x="9710316" y="5430388"/>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31" name="Freihandform 30"/>
          <p:cNvSpPr/>
          <p:nvPr/>
        </p:nvSpPr>
        <p:spPr>
          <a:xfrm rot="18722715">
            <a:off x="4300627" y="5397097"/>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32" name="Freihandform 31"/>
          <p:cNvSpPr/>
          <p:nvPr/>
        </p:nvSpPr>
        <p:spPr>
          <a:xfrm rot="18722715">
            <a:off x="785945" y="5436640"/>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58033357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Was </a:t>
            </a:r>
            <a:r>
              <a:rPr lang="en-US" dirty="0" err="1" smtClean="0"/>
              <a:t>geht</a:t>
            </a:r>
            <a:r>
              <a:rPr lang="en-US" dirty="0" smtClean="0"/>
              <a:t> ab ? – </a:t>
            </a:r>
            <a:r>
              <a:rPr lang="en-US" dirty="0" err="1" smtClean="0"/>
              <a:t>Aggregierung</a:t>
            </a:r>
            <a:r>
              <a:rPr lang="en-US" dirty="0" smtClean="0"/>
              <a:t>  </a:t>
            </a:r>
            <a:endParaRPr lang="de-DE" dirty="0"/>
          </a:p>
        </p:txBody>
      </p:sp>
      <p:sp>
        <p:nvSpPr>
          <p:cNvPr id="4" name="Sechseck 3"/>
          <p:cNvSpPr/>
          <p:nvPr/>
        </p:nvSpPr>
        <p:spPr>
          <a:xfrm>
            <a:off x="2495549" y="2133601"/>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Sechseck 4"/>
          <p:cNvSpPr/>
          <p:nvPr/>
        </p:nvSpPr>
        <p:spPr>
          <a:xfrm>
            <a:off x="3238499" y="395287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Sechseck 5"/>
          <p:cNvSpPr/>
          <p:nvPr/>
        </p:nvSpPr>
        <p:spPr>
          <a:xfrm>
            <a:off x="7839074" y="3429001"/>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Sechseck 6"/>
          <p:cNvSpPr/>
          <p:nvPr/>
        </p:nvSpPr>
        <p:spPr>
          <a:xfrm>
            <a:off x="5424485" y="39624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Sechseck 7"/>
          <p:cNvSpPr/>
          <p:nvPr/>
        </p:nvSpPr>
        <p:spPr>
          <a:xfrm>
            <a:off x="7272336" y="195262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Sechseck 8"/>
          <p:cNvSpPr/>
          <p:nvPr/>
        </p:nvSpPr>
        <p:spPr>
          <a:xfrm>
            <a:off x="4210049" y="3067051"/>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Sechseck 9"/>
          <p:cNvSpPr/>
          <p:nvPr/>
        </p:nvSpPr>
        <p:spPr>
          <a:xfrm>
            <a:off x="6096000" y="298370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1" name="Gerade Verbindung mit Pfeil 10"/>
          <p:cNvCxnSpPr>
            <a:stCxn id="9" idx="4"/>
            <a:endCxn id="4" idx="0"/>
          </p:cNvCxnSpPr>
          <p:nvPr/>
        </p:nvCxnSpPr>
        <p:spPr>
          <a:xfrm flipH="1" flipV="1">
            <a:off x="2886074" y="2314576"/>
            <a:ext cx="1414463" cy="75247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4" name="Gerade Verbindung mit Pfeil 13"/>
          <p:cNvCxnSpPr>
            <a:stCxn id="9" idx="2"/>
            <a:endCxn id="5" idx="5"/>
          </p:cNvCxnSpPr>
          <p:nvPr/>
        </p:nvCxnSpPr>
        <p:spPr>
          <a:xfrm flipH="1">
            <a:off x="3538537" y="3429001"/>
            <a:ext cx="762000" cy="52387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7" name="Gerade Verbindung mit Pfeil 16"/>
          <p:cNvCxnSpPr>
            <a:stCxn id="10" idx="3"/>
            <a:endCxn id="9" idx="0"/>
          </p:cNvCxnSpPr>
          <p:nvPr/>
        </p:nvCxnSpPr>
        <p:spPr>
          <a:xfrm flipH="1">
            <a:off x="4600574" y="3164683"/>
            <a:ext cx="1495426" cy="8334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1" name="Gerade Verbindung mit Pfeil 20"/>
          <p:cNvCxnSpPr>
            <a:stCxn id="10" idx="5"/>
            <a:endCxn id="8" idx="3"/>
          </p:cNvCxnSpPr>
          <p:nvPr/>
        </p:nvCxnSpPr>
        <p:spPr>
          <a:xfrm flipV="1">
            <a:off x="6396038" y="2133601"/>
            <a:ext cx="876298" cy="85010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a:stCxn id="10" idx="0"/>
          </p:cNvCxnSpPr>
          <p:nvPr/>
        </p:nvCxnSpPr>
        <p:spPr>
          <a:xfrm>
            <a:off x="6486525" y="3164683"/>
            <a:ext cx="1352550" cy="41195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6" name="Sechseck 25"/>
          <p:cNvSpPr/>
          <p:nvPr/>
        </p:nvSpPr>
        <p:spPr>
          <a:xfrm>
            <a:off x="7610471" y="4143377"/>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7" name="Gerade Verbindung mit Pfeil 26"/>
          <p:cNvCxnSpPr>
            <a:stCxn id="10" idx="2"/>
            <a:endCxn id="7" idx="5"/>
          </p:cNvCxnSpPr>
          <p:nvPr/>
        </p:nvCxnSpPr>
        <p:spPr>
          <a:xfrm flipH="1">
            <a:off x="5724523" y="3345658"/>
            <a:ext cx="461965" cy="61674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a:stCxn id="7" idx="0"/>
            <a:endCxn id="26" idx="3"/>
          </p:cNvCxnSpPr>
          <p:nvPr/>
        </p:nvCxnSpPr>
        <p:spPr>
          <a:xfrm>
            <a:off x="5815010" y="4143377"/>
            <a:ext cx="1795461" cy="18097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7" name="Gefaltete Ecke 36"/>
          <p:cNvSpPr/>
          <p:nvPr/>
        </p:nvSpPr>
        <p:spPr>
          <a:xfrm>
            <a:off x="4300537" y="4902996"/>
            <a:ext cx="900113" cy="752475"/>
          </a:xfrm>
          <a:prstGeom prst="foldedCorner">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41" name="Textfeld 40"/>
          <p:cNvSpPr txBox="1"/>
          <p:nvPr/>
        </p:nvSpPr>
        <p:spPr>
          <a:xfrm>
            <a:off x="4210049" y="5650712"/>
            <a:ext cx="603050" cy="369332"/>
          </a:xfrm>
          <a:prstGeom prst="rect">
            <a:avLst/>
          </a:prstGeom>
          <a:noFill/>
        </p:spPr>
        <p:txBody>
          <a:bodyPr wrap="none" rtlCol="0">
            <a:spAutoFit/>
          </a:bodyPr>
          <a:lstStyle/>
          <a:p>
            <a:r>
              <a:rPr lang="en-US" dirty="0" smtClean="0"/>
              <a:t>Logs</a:t>
            </a:r>
            <a:endParaRPr lang="de-DE" dirty="0"/>
          </a:p>
        </p:txBody>
      </p:sp>
      <p:cxnSp>
        <p:nvCxnSpPr>
          <p:cNvPr id="43" name="Gerader Verbinder 42"/>
          <p:cNvCxnSpPr/>
          <p:nvPr/>
        </p:nvCxnSpPr>
        <p:spPr>
          <a:xfrm>
            <a:off x="4405311" y="5029202"/>
            <a:ext cx="652464" cy="0"/>
          </a:xfrm>
          <a:prstGeom prst="line">
            <a:avLst/>
          </a:prstGeom>
          <a:ln w="28575">
            <a:prstDash val="dashDot"/>
          </a:ln>
        </p:spPr>
        <p:style>
          <a:lnRef idx="1">
            <a:schemeClr val="dk1"/>
          </a:lnRef>
          <a:fillRef idx="0">
            <a:schemeClr val="dk1"/>
          </a:fillRef>
          <a:effectRef idx="0">
            <a:schemeClr val="dk1"/>
          </a:effectRef>
          <a:fontRef idx="minor">
            <a:schemeClr val="tx1"/>
          </a:fontRef>
        </p:style>
      </p:cxnSp>
      <p:cxnSp>
        <p:nvCxnSpPr>
          <p:cNvPr id="44" name="Gerader Verbinder 43"/>
          <p:cNvCxnSpPr/>
          <p:nvPr/>
        </p:nvCxnSpPr>
        <p:spPr>
          <a:xfrm>
            <a:off x="4405311" y="5162552"/>
            <a:ext cx="652464" cy="0"/>
          </a:xfrm>
          <a:prstGeom prst="line">
            <a:avLst/>
          </a:prstGeom>
          <a:ln w="28575">
            <a:prstDash val="dashDot"/>
          </a:ln>
        </p:spPr>
        <p:style>
          <a:lnRef idx="1">
            <a:schemeClr val="dk1"/>
          </a:lnRef>
          <a:fillRef idx="0">
            <a:schemeClr val="dk1"/>
          </a:fillRef>
          <a:effectRef idx="0">
            <a:schemeClr val="dk1"/>
          </a:effectRef>
          <a:fontRef idx="minor">
            <a:schemeClr val="tx1"/>
          </a:fontRef>
        </p:style>
      </p:cxnSp>
      <p:cxnSp>
        <p:nvCxnSpPr>
          <p:cNvPr id="45" name="Gerader Verbinder 44"/>
          <p:cNvCxnSpPr/>
          <p:nvPr/>
        </p:nvCxnSpPr>
        <p:spPr>
          <a:xfrm>
            <a:off x="4405311" y="5279233"/>
            <a:ext cx="652464" cy="0"/>
          </a:xfrm>
          <a:prstGeom prst="line">
            <a:avLst/>
          </a:prstGeom>
          <a:ln w="28575">
            <a:prstDash val="dashDot"/>
          </a:ln>
        </p:spPr>
        <p:style>
          <a:lnRef idx="1">
            <a:schemeClr val="dk1"/>
          </a:lnRef>
          <a:fillRef idx="0">
            <a:schemeClr val="dk1"/>
          </a:fillRef>
          <a:effectRef idx="0">
            <a:schemeClr val="dk1"/>
          </a:effectRef>
          <a:fontRef idx="minor">
            <a:schemeClr val="tx1"/>
          </a:fontRef>
        </p:style>
      </p:cxnSp>
      <p:cxnSp>
        <p:nvCxnSpPr>
          <p:cNvPr id="46" name="Gerader Verbinder 45"/>
          <p:cNvCxnSpPr/>
          <p:nvPr/>
        </p:nvCxnSpPr>
        <p:spPr>
          <a:xfrm>
            <a:off x="4405311" y="5400677"/>
            <a:ext cx="652464" cy="0"/>
          </a:xfrm>
          <a:prstGeom prst="line">
            <a:avLst/>
          </a:prstGeom>
          <a:ln w="28575">
            <a:prstDash val="dashDot"/>
          </a:ln>
        </p:spPr>
        <p:style>
          <a:lnRef idx="1">
            <a:schemeClr val="dk1"/>
          </a:lnRef>
          <a:fillRef idx="0">
            <a:schemeClr val="dk1"/>
          </a:fillRef>
          <a:effectRef idx="0">
            <a:schemeClr val="dk1"/>
          </a:effectRef>
          <a:fontRef idx="minor">
            <a:schemeClr val="tx1"/>
          </a:fontRef>
        </p:style>
      </p:cxnSp>
      <p:pic>
        <p:nvPicPr>
          <p:cNvPr id="47" name="Grafik 46"/>
          <p:cNvPicPr>
            <a:picLocks noChangeAspect="1"/>
          </p:cNvPicPr>
          <p:nvPr/>
        </p:nvPicPr>
        <p:blipFill>
          <a:blip r:embed="rId2"/>
          <a:stretch>
            <a:fillRect/>
          </a:stretch>
        </p:blipFill>
        <p:spPr>
          <a:xfrm>
            <a:off x="5912642" y="4902996"/>
            <a:ext cx="1538858" cy="809623"/>
          </a:xfrm>
          <a:prstGeom prst="rect">
            <a:avLst/>
          </a:prstGeom>
        </p:spPr>
      </p:pic>
      <p:sp>
        <p:nvSpPr>
          <p:cNvPr id="48" name="Textfeld 47"/>
          <p:cNvSpPr txBox="1"/>
          <p:nvPr/>
        </p:nvSpPr>
        <p:spPr>
          <a:xfrm>
            <a:off x="5817099" y="5664998"/>
            <a:ext cx="941476" cy="369332"/>
          </a:xfrm>
          <a:prstGeom prst="rect">
            <a:avLst/>
          </a:prstGeom>
          <a:noFill/>
        </p:spPr>
        <p:txBody>
          <a:bodyPr wrap="none" rtlCol="0">
            <a:spAutoFit/>
          </a:bodyPr>
          <a:lstStyle/>
          <a:p>
            <a:r>
              <a:rPr lang="en-US" dirty="0" smtClean="0"/>
              <a:t>Counter</a:t>
            </a:r>
            <a:endParaRPr lang="de-DE" dirty="0"/>
          </a:p>
        </p:txBody>
      </p:sp>
      <p:cxnSp>
        <p:nvCxnSpPr>
          <p:cNvPr id="49" name="Gerade Verbindung mit Pfeil 48"/>
          <p:cNvCxnSpPr>
            <a:stCxn id="7" idx="2"/>
          </p:cNvCxnSpPr>
          <p:nvPr/>
        </p:nvCxnSpPr>
        <p:spPr>
          <a:xfrm flipH="1">
            <a:off x="4736304" y="4324352"/>
            <a:ext cx="778669" cy="561976"/>
          </a:xfrm>
          <a:prstGeom prst="straightConnector1">
            <a:avLst/>
          </a:prstGeom>
          <a:ln w="28575">
            <a:solidFill>
              <a:schemeClr val="bg1">
                <a:lumMod val="50000"/>
              </a:schemeClr>
            </a:solidFill>
            <a:prstDash val="sysDash"/>
            <a:tailEnd type="triangle"/>
          </a:ln>
        </p:spPr>
        <p:style>
          <a:lnRef idx="1">
            <a:schemeClr val="dk1"/>
          </a:lnRef>
          <a:fillRef idx="0">
            <a:schemeClr val="dk1"/>
          </a:fillRef>
          <a:effectRef idx="0">
            <a:schemeClr val="dk1"/>
          </a:effectRef>
          <a:fontRef idx="minor">
            <a:schemeClr val="tx1"/>
          </a:fontRef>
        </p:style>
      </p:cxnSp>
      <p:cxnSp>
        <p:nvCxnSpPr>
          <p:cNvPr id="51" name="Gerade Verbindung mit Pfeil 50"/>
          <p:cNvCxnSpPr>
            <a:stCxn id="7" idx="1"/>
            <a:endCxn id="47" idx="0"/>
          </p:cNvCxnSpPr>
          <p:nvPr/>
        </p:nvCxnSpPr>
        <p:spPr>
          <a:xfrm>
            <a:off x="5724523" y="4324352"/>
            <a:ext cx="957548" cy="578644"/>
          </a:xfrm>
          <a:prstGeom prst="straightConnector1">
            <a:avLst/>
          </a:prstGeom>
          <a:ln w="28575">
            <a:solidFill>
              <a:schemeClr val="bg1">
                <a:lumMod val="50000"/>
              </a:schemeClr>
            </a:solidFill>
            <a:prstDash val="sysDash"/>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5420413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Wer</a:t>
            </a:r>
            <a:r>
              <a:rPr lang="en-US" dirty="0" smtClean="0"/>
              <a:t> </a:t>
            </a:r>
            <a:r>
              <a:rPr lang="en-US" dirty="0" err="1" smtClean="0"/>
              <a:t>spielt</a:t>
            </a:r>
            <a:r>
              <a:rPr lang="en-US" dirty="0" smtClean="0"/>
              <a:t> den </a:t>
            </a:r>
            <a:r>
              <a:rPr lang="en-US" dirty="0" err="1" smtClean="0"/>
              <a:t>heute</a:t>
            </a:r>
            <a:r>
              <a:rPr lang="en-US" dirty="0" smtClean="0"/>
              <a:t> </a:t>
            </a:r>
            <a:r>
              <a:rPr lang="en-US" dirty="0" err="1" smtClean="0"/>
              <a:t>mit</a:t>
            </a:r>
            <a:r>
              <a:rPr lang="en-US" dirty="0" smtClean="0"/>
              <a:t> ?</a:t>
            </a:r>
            <a:endParaRPr lang="de-DE" dirty="0"/>
          </a:p>
        </p:txBody>
      </p:sp>
      <p:sp>
        <p:nvSpPr>
          <p:cNvPr id="4" name="Sechseck 3"/>
          <p:cNvSpPr/>
          <p:nvPr/>
        </p:nvSpPr>
        <p:spPr>
          <a:xfrm>
            <a:off x="2495549" y="2133601"/>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Sechseck 4"/>
          <p:cNvSpPr/>
          <p:nvPr/>
        </p:nvSpPr>
        <p:spPr>
          <a:xfrm>
            <a:off x="3238499" y="395287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Sechseck 5"/>
          <p:cNvSpPr/>
          <p:nvPr/>
        </p:nvSpPr>
        <p:spPr>
          <a:xfrm>
            <a:off x="7839074" y="3429001"/>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Sechseck 6"/>
          <p:cNvSpPr/>
          <p:nvPr/>
        </p:nvSpPr>
        <p:spPr>
          <a:xfrm>
            <a:off x="5424485" y="39624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Sechseck 7"/>
          <p:cNvSpPr/>
          <p:nvPr/>
        </p:nvSpPr>
        <p:spPr>
          <a:xfrm>
            <a:off x="7272336" y="195262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Sechseck 8"/>
          <p:cNvSpPr/>
          <p:nvPr/>
        </p:nvSpPr>
        <p:spPr>
          <a:xfrm>
            <a:off x="4210049" y="3067051"/>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Sechseck 9"/>
          <p:cNvSpPr/>
          <p:nvPr/>
        </p:nvSpPr>
        <p:spPr>
          <a:xfrm>
            <a:off x="6096000" y="298370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1" name="Gerade Verbindung mit Pfeil 10"/>
          <p:cNvCxnSpPr>
            <a:stCxn id="9" idx="4"/>
            <a:endCxn id="4" idx="0"/>
          </p:cNvCxnSpPr>
          <p:nvPr/>
        </p:nvCxnSpPr>
        <p:spPr>
          <a:xfrm flipH="1" flipV="1">
            <a:off x="2886074" y="2314576"/>
            <a:ext cx="1414463" cy="75247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4" name="Gerade Verbindung mit Pfeil 13"/>
          <p:cNvCxnSpPr>
            <a:stCxn id="9" idx="2"/>
            <a:endCxn id="5" idx="5"/>
          </p:cNvCxnSpPr>
          <p:nvPr/>
        </p:nvCxnSpPr>
        <p:spPr>
          <a:xfrm flipH="1">
            <a:off x="3538537" y="3429001"/>
            <a:ext cx="762000" cy="52387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7" name="Gerade Verbindung mit Pfeil 16"/>
          <p:cNvCxnSpPr>
            <a:stCxn id="10" idx="3"/>
            <a:endCxn id="9" idx="0"/>
          </p:cNvCxnSpPr>
          <p:nvPr/>
        </p:nvCxnSpPr>
        <p:spPr>
          <a:xfrm flipH="1">
            <a:off x="4600574" y="3164683"/>
            <a:ext cx="1495426" cy="8334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1" name="Gerade Verbindung mit Pfeil 20"/>
          <p:cNvCxnSpPr>
            <a:stCxn id="10" idx="5"/>
            <a:endCxn id="8" idx="3"/>
          </p:cNvCxnSpPr>
          <p:nvPr/>
        </p:nvCxnSpPr>
        <p:spPr>
          <a:xfrm flipV="1">
            <a:off x="6396038" y="2133601"/>
            <a:ext cx="876298" cy="85010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a:stCxn id="10" idx="0"/>
          </p:cNvCxnSpPr>
          <p:nvPr/>
        </p:nvCxnSpPr>
        <p:spPr>
          <a:xfrm>
            <a:off x="6486525" y="3164683"/>
            <a:ext cx="1352550" cy="41195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6" name="Sechseck 25"/>
          <p:cNvSpPr/>
          <p:nvPr/>
        </p:nvSpPr>
        <p:spPr>
          <a:xfrm>
            <a:off x="7610471" y="4143377"/>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7" name="Gerade Verbindung mit Pfeil 26"/>
          <p:cNvCxnSpPr>
            <a:stCxn id="10" idx="2"/>
            <a:endCxn id="7" idx="5"/>
          </p:cNvCxnSpPr>
          <p:nvPr/>
        </p:nvCxnSpPr>
        <p:spPr>
          <a:xfrm flipH="1">
            <a:off x="5724523" y="3345658"/>
            <a:ext cx="461965" cy="61674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a:stCxn id="7" idx="0"/>
            <a:endCxn id="26" idx="3"/>
          </p:cNvCxnSpPr>
          <p:nvPr/>
        </p:nvCxnSpPr>
        <p:spPr>
          <a:xfrm>
            <a:off x="5815010" y="4143377"/>
            <a:ext cx="1795461" cy="18097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 name="Textfeld 2"/>
          <p:cNvSpPr txBox="1"/>
          <p:nvPr/>
        </p:nvSpPr>
        <p:spPr>
          <a:xfrm>
            <a:off x="5580508" y="2581039"/>
            <a:ext cx="906017" cy="369332"/>
          </a:xfrm>
          <a:prstGeom prst="rect">
            <a:avLst/>
          </a:prstGeom>
          <a:noFill/>
        </p:spPr>
        <p:txBody>
          <a:bodyPr wrap="none" rtlCol="0">
            <a:spAutoFit/>
          </a:bodyPr>
          <a:lstStyle/>
          <a:p>
            <a:r>
              <a:rPr lang="en-US" dirty="0" smtClean="0"/>
              <a:t>ID 4321</a:t>
            </a:r>
            <a:endParaRPr lang="de-DE" dirty="0"/>
          </a:p>
        </p:txBody>
      </p:sp>
      <p:sp>
        <p:nvSpPr>
          <p:cNvPr id="29" name="Textfeld 28"/>
          <p:cNvSpPr txBox="1"/>
          <p:nvPr/>
        </p:nvSpPr>
        <p:spPr>
          <a:xfrm>
            <a:off x="4219005" y="2648903"/>
            <a:ext cx="906017" cy="369332"/>
          </a:xfrm>
          <a:prstGeom prst="rect">
            <a:avLst/>
          </a:prstGeom>
          <a:noFill/>
        </p:spPr>
        <p:txBody>
          <a:bodyPr wrap="none" rtlCol="0">
            <a:spAutoFit/>
          </a:bodyPr>
          <a:lstStyle/>
          <a:p>
            <a:r>
              <a:rPr lang="en-US" dirty="0" smtClean="0"/>
              <a:t>ID 4321</a:t>
            </a:r>
            <a:endParaRPr lang="de-DE" dirty="0"/>
          </a:p>
        </p:txBody>
      </p:sp>
      <p:sp>
        <p:nvSpPr>
          <p:cNvPr id="31" name="Textfeld 30"/>
          <p:cNvSpPr txBox="1"/>
          <p:nvPr/>
        </p:nvSpPr>
        <p:spPr>
          <a:xfrm>
            <a:off x="1589532" y="2126219"/>
            <a:ext cx="906017" cy="369332"/>
          </a:xfrm>
          <a:prstGeom prst="rect">
            <a:avLst/>
          </a:prstGeom>
          <a:noFill/>
        </p:spPr>
        <p:txBody>
          <a:bodyPr wrap="none" rtlCol="0">
            <a:spAutoFit/>
          </a:bodyPr>
          <a:lstStyle/>
          <a:p>
            <a:r>
              <a:rPr lang="en-US" dirty="0" smtClean="0"/>
              <a:t>ID 4321</a:t>
            </a:r>
            <a:endParaRPr lang="de-DE" dirty="0"/>
          </a:p>
        </p:txBody>
      </p:sp>
      <p:sp>
        <p:nvSpPr>
          <p:cNvPr id="32" name="Textfeld 31"/>
          <p:cNvSpPr txBox="1"/>
          <p:nvPr/>
        </p:nvSpPr>
        <p:spPr>
          <a:xfrm>
            <a:off x="2332482" y="3965857"/>
            <a:ext cx="906017" cy="369332"/>
          </a:xfrm>
          <a:prstGeom prst="rect">
            <a:avLst/>
          </a:prstGeom>
          <a:noFill/>
        </p:spPr>
        <p:txBody>
          <a:bodyPr wrap="none" rtlCol="0">
            <a:spAutoFit/>
          </a:bodyPr>
          <a:lstStyle/>
          <a:p>
            <a:r>
              <a:rPr lang="en-US" dirty="0" smtClean="0"/>
              <a:t>ID 4321</a:t>
            </a:r>
            <a:endParaRPr lang="de-DE" dirty="0"/>
          </a:p>
        </p:txBody>
      </p:sp>
      <p:cxnSp>
        <p:nvCxnSpPr>
          <p:cNvPr id="15" name="Gekrümmte Verbindung 14"/>
          <p:cNvCxnSpPr>
            <a:stCxn id="10" idx="3"/>
            <a:endCxn id="5" idx="0"/>
          </p:cNvCxnSpPr>
          <p:nvPr/>
        </p:nvCxnSpPr>
        <p:spPr>
          <a:xfrm rot="10800000" flipV="1">
            <a:off x="3629024" y="3164683"/>
            <a:ext cx="2466976" cy="969168"/>
          </a:xfrm>
          <a:prstGeom prst="curvedConnector3">
            <a:avLst>
              <a:gd name="adj1" fmla="val 74710"/>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Gekrümmte Verbindung 17"/>
          <p:cNvCxnSpPr>
            <a:stCxn id="10" idx="3"/>
            <a:endCxn id="4" idx="1"/>
          </p:cNvCxnSpPr>
          <p:nvPr/>
        </p:nvCxnSpPr>
        <p:spPr>
          <a:xfrm rot="10800000">
            <a:off x="2795588" y="2495551"/>
            <a:ext cx="3300413" cy="669132"/>
          </a:xfrm>
          <a:prstGeom prst="curvedConnector2">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6778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9" grpId="0"/>
      <p:bldP spid="31" grpId="0"/>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Die monolithische Architektur v2.0</a:t>
            </a:r>
            <a:endParaRPr lang="de-DE" dirty="0"/>
          </a:p>
        </p:txBody>
      </p:sp>
      <p:grpSp>
        <p:nvGrpSpPr>
          <p:cNvPr id="10" name="Gruppieren 9"/>
          <p:cNvGrpSpPr/>
          <p:nvPr/>
        </p:nvGrpSpPr>
        <p:grpSpPr>
          <a:xfrm>
            <a:off x="2854635" y="1690688"/>
            <a:ext cx="5045026" cy="4788816"/>
            <a:chOff x="2854635" y="1690688"/>
            <a:chExt cx="5045026" cy="4788816"/>
          </a:xfrm>
        </p:grpSpPr>
        <p:sp>
          <p:nvSpPr>
            <p:cNvPr id="7" name="Zylinder 6"/>
            <p:cNvSpPr/>
            <p:nvPr/>
          </p:nvSpPr>
          <p:spPr>
            <a:xfrm>
              <a:off x="5514679" y="5829055"/>
              <a:ext cx="735291" cy="650449"/>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Abgerundetes Rechteck 3"/>
            <p:cNvSpPr/>
            <p:nvPr/>
          </p:nvSpPr>
          <p:spPr>
            <a:xfrm>
              <a:off x="3864989" y="1690688"/>
              <a:ext cx="4034672"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dirty="0" err="1" smtClean="0"/>
                <a:t>Presentation</a:t>
              </a:r>
              <a:r>
                <a:rPr lang="de-DE" dirty="0" smtClean="0"/>
                <a:t>/Services</a:t>
              </a:r>
              <a:endParaRPr lang="de-DE" dirty="0"/>
            </a:p>
          </p:txBody>
        </p:sp>
        <p:sp>
          <p:nvSpPr>
            <p:cNvPr id="5" name="Abgerundetes Rechteck 4"/>
            <p:cNvSpPr/>
            <p:nvPr/>
          </p:nvSpPr>
          <p:spPr>
            <a:xfrm>
              <a:off x="3864989" y="3026004"/>
              <a:ext cx="4034672"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dirty="0" smtClean="0"/>
                <a:t>Applikation</a:t>
              </a:r>
              <a:endParaRPr lang="de-DE" dirty="0"/>
            </a:p>
          </p:txBody>
        </p:sp>
        <p:sp>
          <p:nvSpPr>
            <p:cNvPr id="6" name="Abgerundetes Rechteck 5"/>
            <p:cNvSpPr/>
            <p:nvPr/>
          </p:nvSpPr>
          <p:spPr>
            <a:xfrm>
              <a:off x="3864989" y="4361320"/>
              <a:ext cx="4034672"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dirty="0" smtClean="0"/>
                <a:t>Domain/Database</a:t>
              </a:r>
              <a:endParaRPr lang="de-DE" dirty="0"/>
            </a:p>
          </p:txBody>
        </p:sp>
        <p:cxnSp>
          <p:nvCxnSpPr>
            <p:cNvPr id="9" name="Gerade Verbindung mit Pfeil 8"/>
            <p:cNvCxnSpPr>
              <a:stCxn id="4" idx="2"/>
              <a:endCxn id="5" idx="0"/>
            </p:cNvCxnSpPr>
            <p:nvPr/>
          </p:nvCxnSpPr>
          <p:spPr>
            <a:xfrm>
              <a:off x="5882325" y="2831331"/>
              <a:ext cx="0" cy="1946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a:stCxn id="5" idx="2"/>
              <a:endCxn id="6" idx="0"/>
            </p:cNvCxnSpPr>
            <p:nvPr/>
          </p:nvCxnSpPr>
          <p:spPr>
            <a:xfrm>
              <a:off x="5882325" y="4166647"/>
              <a:ext cx="0" cy="1946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a:stCxn id="6" idx="2"/>
              <a:endCxn id="7" idx="1"/>
            </p:cNvCxnSpPr>
            <p:nvPr/>
          </p:nvCxnSpPr>
          <p:spPr>
            <a:xfrm>
              <a:off x="5882325" y="5501963"/>
              <a:ext cx="0" cy="3270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Gerade Verbindung mit Pfeil 14"/>
            <p:cNvCxnSpPr/>
            <p:nvPr/>
          </p:nvCxnSpPr>
          <p:spPr>
            <a:xfrm flipH="1">
              <a:off x="3223967" y="1772239"/>
              <a:ext cx="9428" cy="3657600"/>
            </a:xfrm>
            <a:prstGeom prst="straightConnector1">
              <a:avLst/>
            </a:prstGeom>
            <a:ln w="28575">
              <a:tailEnd type="triangle"/>
            </a:ln>
          </p:spPr>
          <p:style>
            <a:lnRef idx="3">
              <a:schemeClr val="accent1"/>
            </a:lnRef>
            <a:fillRef idx="0">
              <a:schemeClr val="accent1"/>
            </a:fillRef>
            <a:effectRef idx="2">
              <a:schemeClr val="accent1"/>
            </a:effectRef>
            <a:fontRef idx="minor">
              <a:schemeClr val="tx1"/>
            </a:fontRef>
          </p:style>
        </p:cxnSp>
        <p:sp>
          <p:nvSpPr>
            <p:cNvPr id="18" name="Textfeld 17"/>
            <p:cNvSpPr txBox="1"/>
            <p:nvPr/>
          </p:nvSpPr>
          <p:spPr>
            <a:xfrm rot="16200000">
              <a:off x="1894693" y="3220951"/>
              <a:ext cx="2289216" cy="369332"/>
            </a:xfrm>
            <a:prstGeom prst="rect">
              <a:avLst/>
            </a:prstGeom>
            <a:noFill/>
          </p:spPr>
          <p:txBody>
            <a:bodyPr wrap="none" rtlCol="0">
              <a:spAutoFit/>
            </a:bodyPr>
            <a:lstStyle/>
            <a:p>
              <a:r>
                <a:rPr lang="de-DE" dirty="0" smtClean="0"/>
                <a:t>Technische Schichtung</a:t>
              </a:r>
              <a:endParaRPr lang="de-DE" dirty="0"/>
            </a:p>
          </p:txBody>
        </p:sp>
      </p:grpSp>
    </p:spTree>
    <p:extLst>
      <p:ext uri="{BB962C8B-B14F-4D97-AF65-F5344CB8AC3E}">
        <p14:creationId xmlns:p14="http://schemas.microsoft.com/office/powerpoint/2010/main" val="1893242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Sam Newman</a:t>
            </a:r>
            <a:r>
              <a:rPr lang="en-US" dirty="0" smtClean="0">
                <a:solidFill>
                  <a:srgbClr val="FFC000"/>
                </a:solidFill>
              </a:rPr>
              <a:t>.</a:t>
            </a:r>
            <a:endParaRPr lang="de-DE" dirty="0">
              <a:solidFill>
                <a:srgbClr val="FFC000"/>
              </a:solidFill>
            </a:endParaRPr>
          </a:p>
        </p:txBody>
      </p:sp>
      <p:sp>
        <p:nvSpPr>
          <p:cNvPr id="6" name="Textfeld 5"/>
          <p:cNvSpPr txBox="1"/>
          <p:nvPr/>
        </p:nvSpPr>
        <p:spPr>
          <a:xfrm>
            <a:off x="1123950" y="1990725"/>
            <a:ext cx="2717411" cy="646331"/>
          </a:xfrm>
          <a:prstGeom prst="rect">
            <a:avLst/>
          </a:prstGeom>
          <a:noFill/>
        </p:spPr>
        <p:txBody>
          <a:bodyPr wrap="none" rtlCol="0">
            <a:spAutoFit/>
          </a:bodyPr>
          <a:lstStyle/>
          <a:p>
            <a:r>
              <a:rPr lang="en-US" dirty="0" smtClean="0"/>
              <a:t>Um </a:t>
            </a:r>
            <a:r>
              <a:rPr lang="en-US" dirty="0" err="1" smtClean="0"/>
              <a:t>eine</a:t>
            </a:r>
            <a:r>
              <a:rPr lang="en-US" dirty="0" smtClean="0"/>
              <a:t> Business Domain </a:t>
            </a:r>
          </a:p>
          <a:p>
            <a:r>
              <a:rPr lang="en-US" dirty="0" err="1" smtClean="0"/>
              <a:t>herum</a:t>
            </a:r>
            <a:r>
              <a:rPr lang="en-US" dirty="0" smtClean="0"/>
              <a:t> </a:t>
            </a:r>
            <a:r>
              <a:rPr lang="en-US" dirty="0" err="1" smtClean="0"/>
              <a:t>modelliert</a:t>
            </a:r>
            <a:r>
              <a:rPr lang="en-US" dirty="0" smtClean="0"/>
              <a:t> </a:t>
            </a:r>
            <a:endParaRPr lang="de-DE" dirty="0"/>
          </a:p>
        </p:txBody>
      </p:sp>
      <p:sp>
        <p:nvSpPr>
          <p:cNvPr id="7" name="Textfeld 6"/>
          <p:cNvSpPr txBox="1"/>
          <p:nvPr/>
        </p:nvSpPr>
        <p:spPr>
          <a:xfrm>
            <a:off x="4568714" y="1933246"/>
            <a:ext cx="1876283" cy="646331"/>
          </a:xfrm>
          <a:prstGeom prst="rect">
            <a:avLst/>
          </a:prstGeom>
          <a:noFill/>
        </p:spPr>
        <p:txBody>
          <a:bodyPr wrap="none" rtlCol="0">
            <a:spAutoFit/>
          </a:bodyPr>
          <a:lstStyle/>
          <a:p>
            <a:r>
              <a:rPr lang="en-US" dirty="0" err="1" smtClean="0"/>
              <a:t>Automatisierungs</a:t>
            </a:r>
            <a:endParaRPr lang="en-US" dirty="0" smtClean="0"/>
          </a:p>
          <a:p>
            <a:r>
              <a:rPr lang="en-US" dirty="0" err="1" smtClean="0"/>
              <a:t>Kultur</a:t>
            </a:r>
            <a:endParaRPr lang="de-DE" dirty="0"/>
          </a:p>
        </p:txBody>
      </p:sp>
      <p:sp>
        <p:nvSpPr>
          <p:cNvPr id="8" name="Textfeld 7"/>
          <p:cNvSpPr txBox="1"/>
          <p:nvPr/>
        </p:nvSpPr>
        <p:spPr>
          <a:xfrm>
            <a:off x="7038975" y="2062956"/>
            <a:ext cx="2847318" cy="646331"/>
          </a:xfrm>
          <a:prstGeom prst="rect">
            <a:avLst/>
          </a:prstGeom>
          <a:noFill/>
        </p:spPr>
        <p:txBody>
          <a:bodyPr wrap="none" rtlCol="0">
            <a:spAutoFit/>
          </a:bodyPr>
          <a:lstStyle/>
          <a:p>
            <a:r>
              <a:rPr lang="en-US" dirty="0" err="1" smtClean="0"/>
              <a:t>Verberge</a:t>
            </a:r>
            <a:r>
              <a:rPr lang="en-US" dirty="0" smtClean="0"/>
              <a:t> </a:t>
            </a:r>
            <a:r>
              <a:rPr lang="en-US" dirty="0" err="1" smtClean="0"/>
              <a:t>Implementierungs</a:t>
            </a:r>
            <a:endParaRPr lang="en-US" dirty="0" smtClean="0"/>
          </a:p>
          <a:p>
            <a:r>
              <a:rPr lang="en-US" dirty="0" smtClean="0"/>
              <a:t>Details</a:t>
            </a:r>
            <a:endParaRPr lang="de-DE" dirty="0"/>
          </a:p>
        </p:txBody>
      </p:sp>
      <p:sp>
        <p:nvSpPr>
          <p:cNvPr id="9" name="Textfeld 8"/>
          <p:cNvSpPr txBox="1"/>
          <p:nvPr/>
        </p:nvSpPr>
        <p:spPr>
          <a:xfrm>
            <a:off x="1023155" y="3737201"/>
            <a:ext cx="2121799" cy="369332"/>
          </a:xfrm>
          <a:prstGeom prst="rect">
            <a:avLst/>
          </a:prstGeom>
          <a:noFill/>
        </p:spPr>
        <p:txBody>
          <a:bodyPr wrap="none" rtlCol="0">
            <a:spAutoFit/>
          </a:bodyPr>
          <a:lstStyle/>
          <a:p>
            <a:r>
              <a:rPr lang="en-US" b="1" dirty="0" smtClean="0"/>
              <a:t>“Highly Observable”</a:t>
            </a:r>
            <a:endParaRPr lang="de-DE" b="1" dirty="0"/>
          </a:p>
        </p:txBody>
      </p:sp>
      <p:sp>
        <p:nvSpPr>
          <p:cNvPr id="10" name="Textfeld 9"/>
          <p:cNvSpPr txBox="1"/>
          <p:nvPr/>
        </p:nvSpPr>
        <p:spPr>
          <a:xfrm>
            <a:off x="1178705" y="5472112"/>
            <a:ext cx="1530034" cy="369332"/>
          </a:xfrm>
          <a:prstGeom prst="rect">
            <a:avLst/>
          </a:prstGeom>
          <a:noFill/>
        </p:spPr>
        <p:txBody>
          <a:bodyPr wrap="none" rtlCol="0">
            <a:spAutoFit/>
          </a:bodyPr>
          <a:lstStyle/>
          <a:p>
            <a:r>
              <a:rPr lang="en-US" dirty="0" err="1" smtClean="0"/>
              <a:t>Isoliere</a:t>
            </a:r>
            <a:r>
              <a:rPr lang="en-US" dirty="0" smtClean="0"/>
              <a:t> </a:t>
            </a:r>
            <a:r>
              <a:rPr lang="en-US" dirty="0" err="1" smtClean="0"/>
              <a:t>Fehler</a:t>
            </a:r>
            <a:endParaRPr lang="de-DE" dirty="0"/>
          </a:p>
        </p:txBody>
      </p:sp>
      <p:sp>
        <p:nvSpPr>
          <p:cNvPr id="11" name="Textfeld 10"/>
          <p:cNvSpPr txBox="1"/>
          <p:nvPr/>
        </p:nvSpPr>
        <p:spPr>
          <a:xfrm>
            <a:off x="7196293" y="5472112"/>
            <a:ext cx="2531912" cy="369332"/>
          </a:xfrm>
          <a:prstGeom prst="rect">
            <a:avLst/>
          </a:prstGeom>
          <a:noFill/>
        </p:spPr>
        <p:txBody>
          <a:bodyPr wrap="none" rtlCol="0">
            <a:spAutoFit/>
          </a:bodyPr>
          <a:lstStyle/>
          <a:p>
            <a:r>
              <a:rPr lang="en-US" dirty="0" err="1" smtClean="0"/>
              <a:t>Unabhängige</a:t>
            </a:r>
            <a:r>
              <a:rPr lang="en-US" dirty="0" smtClean="0"/>
              <a:t> </a:t>
            </a:r>
            <a:r>
              <a:rPr lang="en-US" dirty="0" err="1" smtClean="0"/>
              <a:t>Verteilung</a:t>
            </a:r>
            <a:r>
              <a:rPr lang="en-US" dirty="0" smtClean="0"/>
              <a:t> </a:t>
            </a:r>
            <a:endParaRPr lang="de-DE" dirty="0"/>
          </a:p>
        </p:txBody>
      </p:sp>
      <p:sp>
        <p:nvSpPr>
          <p:cNvPr id="12" name="Textfeld 11"/>
          <p:cNvSpPr txBox="1"/>
          <p:nvPr/>
        </p:nvSpPr>
        <p:spPr>
          <a:xfrm>
            <a:off x="8286750" y="3764646"/>
            <a:ext cx="1660776" cy="646331"/>
          </a:xfrm>
          <a:prstGeom prst="rect">
            <a:avLst/>
          </a:prstGeom>
          <a:noFill/>
        </p:spPr>
        <p:txBody>
          <a:bodyPr wrap="none" rtlCol="0">
            <a:spAutoFit/>
          </a:bodyPr>
          <a:lstStyle/>
          <a:p>
            <a:r>
              <a:rPr lang="en-US" dirty="0" err="1" smtClean="0"/>
              <a:t>Dezentralisiere</a:t>
            </a:r>
            <a:r>
              <a:rPr lang="en-US" dirty="0" smtClean="0"/>
              <a:t> </a:t>
            </a:r>
          </a:p>
          <a:p>
            <a:r>
              <a:rPr lang="en-US" dirty="0" err="1" smtClean="0"/>
              <a:t>alle</a:t>
            </a:r>
            <a:r>
              <a:rPr lang="en-US" dirty="0" smtClean="0"/>
              <a:t> </a:t>
            </a:r>
            <a:r>
              <a:rPr lang="en-US" dirty="0" err="1" smtClean="0"/>
              <a:t>Teile</a:t>
            </a:r>
            <a:endParaRPr lang="de-DE" dirty="0"/>
          </a:p>
        </p:txBody>
      </p:sp>
      <p:sp>
        <p:nvSpPr>
          <p:cNvPr id="13" name="Textfeld 12"/>
          <p:cNvSpPr txBox="1"/>
          <p:nvPr/>
        </p:nvSpPr>
        <p:spPr>
          <a:xfrm>
            <a:off x="4778592" y="3739605"/>
            <a:ext cx="1756443" cy="707886"/>
          </a:xfrm>
          <a:prstGeom prst="rect">
            <a:avLst/>
          </a:prstGeom>
          <a:noFill/>
        </p:spPr>
        <p:txBody>
          <a:bodyPr wrap="none" rtlCol="0">
            <a:spAutoFit/>
          </a:bodyPr>
          <a:lstStyle/>
          <a:p>
            <a:r>
              <a:rPr lang="en-US" sz="2000" b="1" dirty="0" err="1" smtClean="0"/>
              <a:t>Prinzipien</a:t>
            </a:r>
            <a:r>
              <a:rPr lang="en-US" sz="2000" b="1" dirty="0" smtClean="0"/>
              <a:t> von </a:t>
            </a:r>
          </a:p>
          <a:p>
            <a:r>
              <a:rPr lang="en-US" sz="2000" b="1" dirty="0" err="1" smtClean="0"/>
              <a:t>Microservices</a:t>
            </a:r>
            <a:endParaRPr lang="de-DE" b="1" dirty="0"/>
          </a:p>
        </p:txBody>
      </p:sp>
      <p:cxnSp>
        <p:nvCxnSpPr>
          <p:cNvPr id="15" name="Gerade Verbindung mit Pfeil 14"/>
          <p:cNvCxnSpPr/>
          <p:nvPr/>
        </p:nvCxnSpPr>
        <p:spPr>
          <a:xfrm flipH="1" flipV="1">
            <a:off x="3343275" y="2579577"/>
            <a:ext cx="1529960" cy="118506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V="1">
            <a:off x="5559317" y="2579577"/>
            <a:ext cx="0"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Gerade Verbindung mit Pfeil 19"/>
          <p:cNvCxnSpPr/>
          <p:nvPr/>
        </p:nvCxnSpPr>
        <p:spPr>
          <a:xfrm flipV="1">
            <a:off x="6384619" y="2644432"/>
            <a:ext cx="964752"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Gerade Verbindung mit Pfeil 21"/>
          <p:cNvCxnSpPr/>
          <p:nvPr/>
        </p:nvCxnSpPr>
        <p:spPr>
          <a:xfrm>
            <a:off x="6619875" y="4087811"/>
            <a:ext cx="16159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6384619" y="4399413"/>
            <a:ext cx="1216331" cy="9250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Gerade Verbindung mit Pfeil 26"/>
          <p:cNvCxnSpPr/>
          <p:nvPr/>
        </p:nvCxnSpPr>
        <p:spPr>
          <a:xfrm flipH="1">
            <a:off x="2461015" y="4262333"/>
            <a:ext cx="2196710" cy="12040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flipH="1" flipV="1">
            <a:off x="3191012" y="3920446"/>
            <a:ext cx="1517622" cy="302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Textfeld 33"/>
          <p:cNvSpPr txBox="1"/>
          <p:nvPr/>
        </p:nvSpPr>
        <p:spPr>
          <a:xfrm>
            <a:off x="4684782" y="5472112"/>
            <a:ext cx="1791709" cy="369332"/>
          </a:xfrm>
          <a:prstGeom prst="rect">
            <a:avLst/>
          </a:prstGeom>
          <a:noFill/>
        </p:spPr>
        <p:txBody>
          <a:bodyPr wrap="none" rtlCol="0">
            <a:spAutoFit/>
          </a:bodyPr>
          <a:lstStyle/>
          <a:p>
            <a:r>
              <a:rPr lang="en-US" dirty="0" smtClean="0"/>
              <a:t>“Consumer first”</a:t>
            </a:r>
            <a:endParaRPr lang="de-DE" dirty="0"/>
          </a:p>
        </p:txBody>
      </p:sp>
      <p:cxnSp>
        <p:nvCxnSpPr>
          <p:cNvPr id="35" name="Gerade Verbindung mit Pfeil 34"/>
          <p:cNvCxnSpPr>
            <a:endCxn id="34" idx="0"/>
          </p:cNvCxnSpPr>
          <p:nvPr/>
        </p:nvCxnSpPr>
        <p:spPr>
          <a:xfrm>
            <a:off x="5559317" y="4476915"/>
            <a:ext cx="21320" cy="99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5" name="Freihandform 24"/>
          <p:cNvSpPr/>
          <p:nvPr/>
        </p:nvSpPr>
        <p:spPr>
          <a:xfrm rot="18722715">
            <a:off x="600990" y="21338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3" name="Freihandform 22"/>
          <p:cNvSpPr/>
          <p:nvPr/>
        </p:nvSpPr>
        <p:spPr>
          <a:xfrm rot="18722715">
            <a:off x="4120088" y="2044975"/>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6" name="Freihandform 25"/>
          <p:cNvSpPr/>
          <p:nvPr/>
        </p:nvSpPr>
        <p:spPr>
          <a:xfrm rot="18722715">
            <a:off x="6558640" y="2214727"/>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8" name="Freihandform 27"/>
          <p:cNvSpPr/>
          <p:nvPr/>
        </p:nvSpPr>
        <p:spPr>
          <a:xfrm rot="18722715">
            <a:off x="9898981" y="39652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9" name="Freihandform 28"/>
          <p:cNvSpPr/>
          <p:nvPr/>
        </p:nvSpPr>
        <p:spPr>
          <a:xfrm rot="18722715">
            <a:off x="9710316" y="5430388"/>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31" name="Freihandform 30"/>
          <p:cNvSpPr/>
          <p:nvPr/>
        </p:nvSpPr>
        <p:spPr>
          <a:xfrm rot="18722715">
            <a:off x="4300627" y="5397097"/>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32" name="Freihandform 31"/>
          <p:cNvSpPr/>
          <p:nvPr/>
        </p:nvSpPr>
        <p:spPr>
          <a:xfrm rot="18722715">
            <a:off x="785945" y="5436640"/>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33" name="Freihandform 32"/>
          <p:cNvSpPr/>
          <p:nvPr/>
        </p:nvSpPr>
        <p:spPr>
          <a:xfrm rot="18722715">
            <a:off x="597281" y="3725695"/>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91599753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Die </a:t>
            </a:r>
            <a:r>
              <a:rPr lang="de-DE" dirty="0" err="1" smtClean="0"/>
              <a:t>Microservice</a:t>
            </a:r>
            <a:r>
              <a:rPr lang="de-DE" dirty="0" smtClean="0"/>
              <a:t> basierte Architektur</a:t>
            </a:r>
            <a:endParaRPr lang="de-DE" dirty="0"/>
          </a:p>
        </p:txBody>
      </p:sp>
      <p:sp>
        <p:nvSpPr>
          <p:cNvPr id="3" name="Inhaltsplatzhalter 2"/>
          <p:cNvSpPr>
            <a:spLocks noGrp="1"/>
          </p:cNvSpPr>
          <p:nvPr>
            <p:ph idx="1"/>
          </p:nvPr>
        </p:nvSpPr>
        <p:spPr>
          <a:xfrm>
            <a:off x="838200" y="2582943"/>
            <a:ext cx="4855590" cy="3594019"/>
          </a:xfrm>
        </p:spPr>
        <p:txBody>
          <a:bodyPr>
            <a:normAutofit fontScale="92500" lnSpcReduction="10000"/>
          </a:bodyPr>
          <a:lstStyle/>
          <a:p>
            <a:r>
              <a:rPr lang="de-DE" dirty="0" err="1" smtClean="0"/>
              <a:t>Microservices</a:t>
            </a:r>
            <a:r>
              <a:rPr lang="de-DE" dirty="0" smtClean="0"/>
              <a:t> sind  überschaubarer </a:t>
            </a:r>
          </a:p>
          <a:p>
            <a:r>
              <a:rPr lang="de-DE" dirty="0" smtClean="0"/>
              <a:t>Unabhängige Entwicklung, Testen, </a:t>
            </a:r>
            <a:r>
              <a:rPr lang="de-DE" dirty="0" err="1" smtClean="0"/>
              <a:t>Deployment</a:t>
            </a:r>
            <a:endParaRPr lang="de-DE" dirty="0" smtClean="0"/>
          </a:p>
          <a:p>
            <a:r>
              <a:rPr lang="de-DE" dirty="0" smtClean="0"/>
              <a:t>Unabhängige Skalierung</a:t>
            </a:r>
          </a:p>
          <a:p>
            <a:r>
              <a:rPr lang="de-DE" dirty="0" smtClean="0"/>
              <a:t>Stabile Architektur</a:t>
            </a:r>
          </a:p>
          <a:p>
            <a:r>
              <a:rPr lang="de-DE" dirty="0" smtClean="0"/>
              <a:t>Robustere Systeme</a:t>
            </a:r>
          </a:p>
          <a:p>
            <a:r>
              <a:rPr lang="de-DE" dirty="0" smtClean="0"/>
              <a:t>Neue Technologie Einführung wird unterstützt</a:t>
            </a:r>
          </a:p>
          <a:p>
            <a:endParaRPr lang="de-DE" dirty="0" smtClean="0"/>
          </a:p>
        </p:txBody>
      </p:sp>
      <p:sp>
        <p:nvSpPr>
          <p:cNvPr id="4" name="Ellipse 3"/>
          <p:cNvSpPr/>
          <p:nvPr/>
        </p:nvSpPr>
        <p:spPr>
          <a:xfrm>
            <a:off x="452487" y="1668543"/>
            <a:ext cx="914400" cy="914400"/>
          </a:xfrm>
          <a:prstGeom prst="ellipse">
            <a:avLst/>
          </a:prstGeom>
          <a:solidFill>
            <a:srgbClr val="92D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de-DE" dirty="0" smtClean="0"/>
              <a:t>Pros</a:t>
            </a:r>
            <a:endParaRPr lang="de-DE" dirty="0"/>
          </a:p>
        </p:txBody>
      </p:sp>
      <p:sp>
        <p:nvSpPr>
          <p:cNvPr id="5" name="Ellipse 4"/>
          <p:cNvSpPr/>
          <p:nvPr/>
        </p:nvSpPr>
        <p:spPr>
          <a:xfrm>
            <a:off x="5693790" y="1668542"/>
            <a:ext cx="914400" cy="914400"/>
          </a:xfrm>
          <a:prstGeom prst="ellipse">
            <a:avLst/>
          </a:prstGeom>
          <a:solidFill>
            <a:srgbClr val="FF00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de-DE" dirty="0" err="1" smtClean="0"/>
              <a:t>Cons</a:t>
            </a:r>
            <a:endParaRPr lang="de-DE" dirty="0"/>
          </a:p>
        </p:txBody>
      </p:sp>
      <p:sp>
        <p:nvSpPr>
          <p:cNvPr id="6" name="Inhaltsplatzhalter 2"/>
          <p:cNvSpPr txBox="1">
            <a:spLocks/>
          </p:cNvSpPr>
          <p:nvPr/>
        </p:nvSpPr>
        <p:spPr>
          <a:xfrm>
            <a:off x="6079503" y="2582942"/>
            <a:ext cx="4855590" cy="39498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smtClean="0"/>
              <a:t>Viele bewegliche Teile</a:t>
            </a:r>
          </a:p>
          <a:p>
            <a:r>
              <a:rPr lang="de-DE" dirty="0" smtClean="0"/>
              <a:t>Viele kleine Datenspeicher</a:t>
            </a:r>
          </a:p>
          <a:p>
            <a:r>
              <a:rPr lang="de-DE" dirty="0" smtClean="0"/>
              <a:t>Netzwerk Latenz</a:t>
            </a:r>
          </a:p>
          <a:p>
            <a:r>
              <a:rPr lang="de-DE" dirty="0" smtClean="0"/>
              <a:t>Das </a:t>
            </a:r>
            <a:r>
              <a:rPr lang="de-DE" dirty="0" err="1" smtClean="0"/>
              <a:t>Tooling</a:t>
            </a:r>
            <a:r>
              <a:rPr lang="de-DE" dirty="0" smtClean="0"/>
              <a:t>, die Automatisierung und die Laufzeitumgebung stellen eine Herausforderung dar</a:t>
            </a:r>
          </a:p>
          <a:p>
            <a:endParaRPr lang="de-DE" dirty="0"/>
          </a:p>
        </p:txBody>
      </p:sp>
    </p:spTree>
    <p:extLst>
      <p:ext uri="{BB962C8B-B14F-4D97-AF65-F5344CB8AC3E}">
        <p14:creationId xmlns:p14="http://schemas.microsoft.com/office/powerpoint/2010/main" val="535525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“Hm, wie gehen wir mit den        um ?</a:t>
            </a:r>
            <a:endParaRPr lang="de-DE" dirty="0"/>
          </a:p>
        </p:txBody>
      </p:sp>
      <p:sp>
        <p:nvSpPr>
          <p:cNvPr id="5" name="Inhaltsplatzhalter 4"/>
          <p:cNvSpPr>
            <a:spLocks noGrp="1"/>
          </p:cNvSpPr>
          <p:nvPr>
            <p:ph idx="1"/>
          </p:nvPr>
        </p:nvSpPr>
        <p:spPr/>
        <p:txBody>
          <a:bodyPr>
            <a:normAutofit fontScale="92500" lnSpcReduction="10000"/>
          </a:bodyPr>
          <a:lstStyle/>
          <a:p>
            <a:r>
              <a:rPr lang="de-DE" dirty="0" smtClean="0"/>
              <a:t>Viele bewegliche Teile</a:t>
            </a:r>
          </a:p>
          <a:p>
            <a:pPr lvl="1"/>
            <a:r>
              <a:rPr lang="de-DE" dirty="0" smtClean="0"/>
              <a:t>Ok, sie sind nur beweglicher als im Monolithen, aber existieren dort genauso und müssen verwaltet werden.</a:t>
            </a:r>
          </a:p>
          <a:p>
            <a:r>
              <a:rPr lang="de-DE" dirty="0" smtClean="0"/>
              <a:t>Viele Datenspeicher</a:t>
            </a:r>
          </a:p>
          <a:p>
            <a:pPr lvl="1"/>
            <a:r>
              <a:rPr lang="de-DE" dirty="0" smtClean="0"/>
              <a:t>Ok, aber man kann der Domain adäquate Datenspeicher benutzen und eventuell auch unterschiedliche für verschiedene Zwecke.</a:t>
            </a:r>
          </a:p>
          <a:p>
            <a:r>
              <a:rPr lang="de-DE" dirty="0" smtClean="0"/>
              <a:t>Netzwerk Latenz</a:t>
            </a:r>
          </a:p>
          <a:p>
            <a:pPr lvl="1"/>
            <a:r>
              <a:rPr lang="de-DE" dirty="0" smtClean="0"/>
              <a:t>Das ist blöd und man muss sich überlegen, ob dieses </a:t>
            </a:r>
            <a:r>
              <a:rPr lang="de-DE" dirty="0" err="1" smtClean="0"/>
              <a:t>Cons</a:t>
            </a:r>
            <a:r>
              <a:rPr lang="de-DE" dirty="0" smtClean="0"/>
              <a:t> ein “</a:t>
            </a:r>
            <a:r>
              <a:rPr lang="de-DE" dirty="0" err="1" smtClean="0"/>
              <a:t>No</a:t>
            </a:r>
            <a:r>
              <a:rPr lang="de-DE" dirty="0" smtClean="0"/>
              <a:t> Go” darstellt. Aber vielleicht können mir das </a:t>
            </a:r>
            <a:r>
              <a:rPr lang="de-DE" dirty="0" err="1" smtClean="0"/>
              <a:t>Stateful</a:t>
            </a:r>
            <a:r>
              <a:rPr lang="de-DE" dirty="0" smtClean="0"/>
              <a:t> </a:t>
            </a:r>
            <a:r>
              <a:rPr lang="de-DE" dirty="0" err="1" smtClean="0"/>
              <a:t>Actors</a:t>
            </a:r>
            <a:r>
              <a:rPr lang="de-DE" dirty="0" smtClean="0"/>
              <a:t> helfen (dazu später mehr) </a:t>
            </a:r>
          </a:p>
          <a:p>
            <a:r>
              <a:rPr lang="de-DE" dirty="0" smtClean="0"/>
              <a:t>Das </a:t>
            </a:r>
            <a:r>
              <a:rPr lang="de-DE" dirty="0" err="1" smtClean="0"/>
              <a:t>Tooling</a:t>
            </a:r>
            <a:r>
              <a:rPr lang="de-DE" dirty="0" smtClean="0"/>
              <a:t>, die Automatisierung und die Laufzeitumgebung stellen eine Herausforderung dar</a:t>
            </a:r>
          </a:p>
          <a:p>
            <a:pPr lvl="1"/>
            <a:r>
              <a:rPr lang="de-DE" dirty="0" smtClean="0"/>
              <a:t>Ja, aber da gibt es auch was von….</a:t>
            </a:r>
          </a:p>
          <a:p>
            <a:endParaRPr lang="de-DE" dirty="0"/>
          </a:p>
        </p:txBody>
      </p:sp>
      <p:sp>
        <p:nvSpPr>
          <p:cNvPr id="4" name="Ellipse 3"/>
          <p:cNvSpPr/>
          <p:nvPr/>
        </p:nvSpPr>
        <p:spPr>
          <a:xfrm>
            <a:off x="7265415" y="570706"/>
            <a:ext cx="914400" cy="914400"/>
          </a:xfrm>
          <a:prstGeom prst="ellipse">
            <a:avLst/>
          </a:prstGeom>
          <a:solidFill>
            <a:srgbClr val="FF00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de-DE" dirty="0" err="1" smtClean="0"/>
              <a:t>Cons</a:t>
            </a:r>
            <a:endParaRPr lang="de-DE" dirty="0"/>
          </a:p>
        </p:txBody>
      </p:sp>
    </p:spTree>
    <p:extLst>
      <p:ext uri="{BB962C8B-B14F-4D97-AF65-F5344CB8AC3E}">
        <p14:creationId xmlns:p14="http://schemas.microsoft.com/office/powerpoint/2010/main" val="3840804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stretch>
            <a:fillRect/>
          </a:stretch>
        </p:blipFill>
        <p:spPr>
          <a:xfrm>
            <a:off x="1057275" y="1690688"/>
            <a:ext cx="5038725" cy="1762125"/>
          </a:xfrm>
          <a:prstGeom prst="rect">
            <a:avLst/>
          </a:prstGeom>
        </p:spPr>
      </p:pic>
      <p:sp>
        <p:nvSpPr>
          <p:cNvPr id="2" name="Titel 1"/>
          <p:cNvSpPr>
            <a:spLocks noGrp="1"/>
          </p:cNvSpPr>
          <p:nvPr>
            <p:ph type="title"/>
          </p:nvPr>
        </p:nvSpPr>
        <p:spPr/>
        <p:txBody>
          <a:bodyPr/>
          <a:lstStyle/>
          <a:p>
            <a:r>
              <a:rPr lang="en-US" dirty="0" smtClean="0"/>
              <a:t>“Next Generation PaaS von Microsoft”</a:t>
            </a:r>
            <a:endParaRPr lang="de-DE" dirty="0"/>
          </a:p>
        </p:txBody>
      </p:sp>
      <p:sp>
        <p:nvSpPr>
          <p:cNvPr id="4" name="Textfeld 3"/>
          <p:cNvSpPr txBox="1"/>
          <p:nvPr/>
        </p:nvSpPr>
        <p:spPr>
          <a:xfrm>
            <a:off x="1057275" y="3981450"/>
            <a:ext cx="9130192" cy="1477328"/>
          </a:xfrm>
          <a:prstGeom prst="rect">
            <a:avLst/>
          </a:prstGeom>
          <a:noFill/>
        </p:spPr>
        <p:txBody>
          <a:bodyPr wrap="none" rtlCol="0">
            <a:spAutoFit/>
          </a:bodyPr>
          <a:lstStyle/>
          <a:p>
            <a:r>
              <a:rPr lang="en-US" dirty="0" smtClean="0"/>
              <a:t>“</a:t>
            </a:r>
            <a:r>
              <a:rPr lang="de-DE" dirty="0" err="1"/>
              <a:t>Azure</a:t>
            </a:r>
            <a:r>
              <a:rPr lang="de-DE" dirty="0"/>
              <a:t> Service </a:t>
            </a:r>
            <a:r>
              <a:rPr lang="de-DE" dirty="0" err="1"/>
              <a:t>Fabric</a:t>
            </a:r>
            <a:r>
              <a:rPr lang="de-DE" dirty="0"/>
              <a:t> vereinfacht die Entwicklung </a:t>
            </a:r>
            <a:r>
              <a:rPr lang="de-DE" dirty="0" err="1" smtClean="0"/>
              <a:t>Microservice</a:t>
            </a:r>
            <a:r>
              <a:rPr lang="de-DE" dirty="0" smtClean="0"/>
              <a:t> basierter </a:t>
            </a:r>
            <a:r>
              <a:rPr lang="de-DE" dirty="0"/>
              <a:t>Anwendungen, </a:t>
            </a:r>
            <a:endParaRPr lang="de-DE" dirty="0" smtClean="0"/>
          </a:p>
          <a:p>
            <a:r>
              <a:rPr lang="de-DE" dirty="0" smtClean="0"/>
              <a:t>sodass </a:t>
            </a:r>
            <a:r>
              <a:rPr lang="de-DE" dirty="0"/>
              <a:t>Entwickler sich nicht länger der Verwaltung von Infrastrukturkomponenten widmen </a:t>
            </a:r>
            <a:endParaRPr lang="de-DE" dirty="0" smtClean="0"/>
          </a:p>
          <a:p>
            <a:r>
              <a:rPr lang="de-DE" dirty="0" smtClean="0"/>
              <a:t>müssen</a:t>
            </a:r>
            <a:r>
              <a:rPr lang="de-DE" dirty="0"/>
              <a:t>, sondern sich stattdessen auf die Entwicklung von nützlichen Features für Endbenutzer </a:t>
            </a:r>
            <a:endParaRPr lang="de-DE" dirty="0" smtClean="0"/>
          </a:p>
          <a:p>
            <a:r>
              <a:rPr lang="de-DE" dirty="0" smtClean="0"/>
              <a:t>konzentrieren </a:t>
            </a:r>
            <a:r>
              <a:rPr lang="de-DE" dirty="0"/>
              <a:t>können</a:t>
            </a:r>
            <a:r>
              <a:rPr lang="de-DE" dirty="0" smtClean="0"/>
              <a:t>.“</a:t>
            </a:r>
          </a:p>
          <a:p>
            <a:endParaRPr lang="en-US" dirty="0"/>
          </a:p>
        </p:txBody>
      </p:sp>
      <p:sp>
        <p:nvSpPr>
          <p:cNvPr id="3" name="Textfeld 2"/>
          <p:cNvSpPr txBox="1"/>
          <p:nvPr/>
        </p:nvSpPr>
        <p:spPr>
          <a:xfrm>
            <a:off x="1057275" y="6391275"/>
            <a:ext cx="7065652" cy="369332"/>
          </a:xfrm>
          <a:prstGeom prst="rect">
            <a:avLst/>
          </a:prstGeom>
          <a:noFill/>
        </p:spPr>
        <p:txBody>
          <a:bodyPr wrap="none" rtlCol="0">
            <a:spAutoFit/>
          </a:bodyPr>
          <a:lstStyle/>
          <a:p>
            <a:r>
              <a:rPr lang="en-US" dirty="0" err="1"/>
              <a:t>Quelle</a:t>
            </a:r>
            <a:r>
              <a:rPr lang="en-US" dirty="0"/>
              <a:t>: https://azure.microsoft.com/de-de/pricing/details/service-fabric</a:t>
            </a:r>
            <a:r>
              <a:rPr lang="en-US" dirty="0" smtClean="0"/>
              <a:t>/</a:t>
            </a:r>
            <a:endParaRPr lang="de-DE" dirty="0"/>
          </a:p>
        </p:txBody>
      </p:sp>
    </p:spTree>
    <p:extLst>
      <p:ext uri="{BB962C8B-B14F-4D97-AF65-F5344CB8AC3E}">
        <p14:creationId xmlns:p14="http://schemas.microsoft.com/office/powerpoint/2010/main" val="338814461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err="1" smtClean="0"/>
              <a:t>Microservices</a:t>
            </a:r>
            <a:r>
              <a:rPr lang="en-US" dirty="0" smtClean="0"/>
              <a:t> </a:t>
            </a:r>
            <a:r>
              <a:rPr lang="en-US" dirty="0" err="1" smtClean="0"/>
              <a:t>mit</a:t>
            </a:r>
            <a:r>
              <a:rPr lang="en-US" dirty="0" smtClean="0"/>
              <a:t> der Service Fabric</a:t>
            </a:r>
            <a:endParaRPr lang="de-DE" dirty="0"/>
          </a:p>
        </p:txBody>
      </p: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052" y="1419727"/>
            <a:ext cx="10829748" cy="4784828"/>
          </a:xfrm>
          <a:prstGeom prst="rect">
            <a:avLst/>
          </a:prstGeom>
        </p:spPr>
      </p:pic>
      <p:sp>
        <p:nvSpPr>
          <p:cNvPr id="4" name="Textfeld 3"/>
          <p:cNvSpPr txBox="1"/>
          <p:nvPr/>
        </p:nvSpPr>
        <p:spPr>
          <a:xfrm>
            <a:off x="1661612" y="6311900"/>
            <a:ext cx="8868775" cy="369332"/>
          </a:xfrm>
          <a:prstGeom prst="rect">
            <a:avLst/>
          </a:prstGeom>
          <a:noFill/>
        </p:spPr>
        <p:txBody>
          <a:bodyPr wrap="none" rtlCol="0">
            <a:spAutoFit/>
          </a:bodyPr>
          <a:lstStyle/>
          <a:p>
            <a:r>
              <a:rPr lang="en-US" dirty="0"/>
              <a:t>Source: https://azure.microsoft.com/de-de/documentation/articles/service-fabric-overview/</a:t>
            </a:r>
            <a:endParaRPr lang="de-DE" dirty="0"/>
          </a:p>
        </p:txBody>
      </p:sp>
    </p:spTree>
    <p:extLst>
      <p:ext uri="{BB962C8B-B14F-4D97-AF65-F5344CB8AC3E}">
        <p14:creationId xmlns:p14="http://schemas.microsoft.com/office/powerpoint/2010/main" val="70922921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Was </a:t>
            </a:r>
            <a:r>
              <a:rPr lang="en-US" dirty="0" err="1" smtClean="0"/>
              <a:t>ist</a:t>
            </a:r>
            <a:r>
              <a:rPr lang="en-US" dirty="0" smtClean="0"/>
              <a:t> die Service Fabric ? </a:t>
            </a:r>
            <a:endParaRPr lang="de-DE" dirty="0"/>
          </a:p>
        </p:txBody>
      </p:sp>
      <p:sp>
        <p:nvSpPr>
          <p:cNvPr id="5" name="Textfeld 4"/>
          <p:cNvSpPr txBox="1"/>
          <p:nvPr/>
        </p:nvSpPr>
        <p:spPr>
          <a:xfrm>
            <a:off x="693821" y="1690688"/>
            <a:ext cx="10170695" cy="4247317"/>
          </a:xfrm>
          <a:prstGeom prst="rect">
            <a:avLst/>
          </a:prstGeom>
          <a:noFill/>
        </p:spPr>
        <p:txBody>
          <a:bodyPr wrap="square" rtlCol="0">
            <a:spAutoFit/>
          </a:bodyPr>
          <a:lstStyle/>
          <a:p>
            <a:pPr marL="285750" indent="-285750">
              <a:buFont typeface="Arial" panose="020B0604020202020204" pitchFamily="34" charset="0"/>
              <a:buChar char="•"/>
            </a:pPr>
            <a:r>
              <a:rPr lang="de-DE" dirty="0"/>
              <a:t>Service </a:t>
            </a:r>
            <a:r>
              <a:rPr lang="de-DE" dirty="0" err="1"/>
              <a:t>Fabric</a:t>
            </a:r>
            <a:r>
              <a:rPr lang="de-DE" dirty="0"/>
              <a:t> ist eine Plattform für verteilte Systeme zum Erstellen skalierbarer, zuverlässiger und einfach zu verwaltender Anwendungen für die Cloud</a:t>
            </a:r>
            <a:r>
              <a:rPr lang="de-DE" dirty="0" smtClean="0"/>
              <a:t>.</a:t>
            </a:r>
          </a:p>
          <a:p>
            <a:pPr marL="285750" indent="-285750">
              <a:buFont typeface="Arial" panose="020B0604020202020204" pitchFamily="34" charset="0"/>
              <a:buChar char="•"/>
            </a:pPr>
            <a:r>
              <a:rPr lang="de-DE" dirty="0"/>
              <a:t>Service </a:t>
            </a:r>
            <a:r>
              <a:rPr lang="de-DE" dirty="0" err="1"/>
              <a:t>Fabric</a:t>
            </a:r>
            <a:r>
              <a:rPr lang="de-DE" dirty="0"/>
              <a:t> bietet einfache Lösungen für die komplexen Herausforderungen bei der Entwicklung und Verwaltung von </a:t>
            </a:r>
            <a:r>
              <a:rPr lang="de-DE" dirty="0" err="1"/>
              <a:t>Cloudanwendungen</a:t>
            </a:r>
            <a:r>
              <a:rPr lang="de-DE" dirty="0" smtClean="0"/>
              <a:t>.</a:t>
            </a:r>
          </a:p>
          <a:p>
            <a:pPr marL="285750" indent="-285750">
              <a:buFont typeface="Arial" panose="020B0604020202020204" pitchFamily="34" charset="0"/>
              <a:buChar char="•"/>
            </a:pPr>
            <a:r>
              <a:rPr lang="de-DE" dirty="0"/>
              <a:t>Mit Service </a:t>
            </a:r>
            <a:r>
              <a:rPr lang="de-DE" dirty="0" err="1"/>
              <a:t>Fabric</a:t>
            </a:r>
            <a:r>
              <a:rPr lang="de-DE" dirty="0"/>
              <a:t> gehören komplexe Infrastrukturprobleme der Vergangenheit an. Stattdessen können sich Entwickler und Administratoren auf das Implementieren geschäftskritischer, anspruchsvoller </a:t>
            </a:r>
            <a:r>
              <a:rPr lang="de-DE" dirty="0" err="1"/>
              <a:t>Workloads</a:t>
            </a:r>
            <a:r>
              <a:rPr lang="de-DE" dirty="0"/>
              <a:t> konzentrieren, die skalierbar, zuverlässig und einfach zu verwalten sind</a:t>
            </a:r>
            <a:r>
              <a:rPr lang="de-DE" dirty="0" smtClean="0"/>
              <a:t>.</a:t>
            </a:r>
          </a:p>
          <a:p>
            <a:pPr marL="285750" indent="-285750">
              <a:buFont typeface="Arial" panose="020B0604020202020204" pitchFamily="34" charset="0"/>
              <a:buChar char="•"/>
            </a:pPr>
            <a:r>
              <a:rPr lang="de-DE" dirty="0"/>
              <a:t>Service </a:t>
            </a:r>
            <a:r>
              <a:rPr lang="de-DE" dirty="0" err="1"/>
              <a:t>Fabric</a:t>
            </a:r>
            <a:r>
              <a:rPr lang="de-DE" dirty="0"/>
              <a:t> ist die </a:t>
            </a:r>
            <a:r>
              <a:rPr lang="de-DE" dirty="0" err="1"/>
              <a:t>Middlewareplattform</a:t>
            </a:r>
            <a:r>
              <a:rPr lang="de-DE" dirty="0"/>
              <a:t> der nächsten Generation für das Erstellen und Verwalten leistungsstarker </a:t>
            </a:r>
            <a:r>
              <a:rPr lang="de-DE" dirty="0" smtClean="0"/>
              <a:t>Tier-1-Diensten </a:t>
            </a:r>
            <a:r>
              <a:rPr lang="de-DE" dirty="0"/>
              <a:t>mit </a:t>
            </a:r>
            <a:r>
              <a:rPr lang="de-DE" dirty="0" err="1"/>
              <a:t>Cloudskalierung</a:t>
            </a:r>
            <a:r>
              <a:rPr lang="de-DE" dirty="0" smtClean="0"/>
              <a:t>.</a:t>
            </a:r>
          </a:p>
          <a:p>
            <a:pPr marL="285750" indent="-285750">
              <a:buFont typeface="Arial" panose="020B0604020202020204" pitchFamily="34" charset="0"/>
              <a:buChar char="•"/>
            </a:pPr>
            <a:r>
              <a:rPr lang="de-DE" dirty="0"/>
              <a:t>Service </a:t>
            </a:r>
            <a:r>
              <a:rPr lang="de-DE" dirty="0" err="1"/>
              <a:t>Fabric</a:t>
            </a:r>
            <a:r>
              <a:rPr lang="de-DE" dirty="0"/>
              <a:t> ermöglicht das Erstellen und Verwalten skalierbarer und zuverlässiger Anwendungen, die sich aus </a:t>
            </a:r>
            <a:r>
              <a:rPr lang="de-DE" dirty="0" err="1"/>
              <a:t>Microservices</a:t>
            </a:r>
            <a:r>
              <a:rPr lang="de-DE" dirty="0"/>
              <a:t> zusammensetzen, die in einem gemeinsam genutzten Computerpool (auch als Service </a:t>
            </a:r>
            <a:r>
              <a:rPr lang="de-DE" dirty="0" err="1"/>
              <a:t>Fabric</a:t>
            </a:r>
            <a:r>
              <a:rPr lang="de-DE" dirty="0"/>
              <a:t>-Cluster bezeichnet) mit sehr hoher Dichte ausgeführt werden</a:t>
            </a:r>
            <a:r>
              <a:rPr lang="de-DE" dirty="0" smtClean="0"/>
              <a:t>.</a:t>
            </a:r>
          </a:p>
          <a:p>
            <a:pPr marL="285750" indent="-285750">
              <a:buFont typeface="Arial" panose="020B0604020202020204" pitchFamily="34" charset="0"/>
              <a:buChar char="•"/>
            </a:pPr>
            <a:r>
              <a:rPr lang="de-DE" dirty="0"/>
              <a:t>Die Plattform bietet eine ausgereifte Laufzeit für das Erstellen verteilter, skalierbarer zustandsloser und zustandsbehafteter </a:t>
            </a:r>
            <a:r>
              <a:rPr lang="de-DE" dirty="0" err="1"/>
              <a:t>Microservices</a:t>
            </a:r>
            <a:r>
              <a:rPr lang="de-DE" dirty="0"/>
              <a:t> sowie umfassende Verwaltungsfunktionen zum Organisieren, Bereitstellen, Überwachen, Aktualisieren/Patchen und Löschen bereitgestellter Anwendungen.</a:t>
            </a:r>
          </a:p>
        </p:txBody>
      </p:sp>
      <p:sp>
        <p:nvSpPr>
          <p:cNvPr id="6" name="Textfeld 5"/>
          <p:cNvSpPr txBox="1"/>
          <p:nvPr/>
        </p:nvSpPr>
        <p:spPr>
          <a:xfrm>
            <a:off x="1661612" y="6263773"/>
            <a:ext cx="8868775" cy="369332"/>
          </a:xfrm>
          <a:prstGeom prst="rect">
            <a:avLst/>
          </a:prstGeom>
          <a:noFill/>
        </p:spPr>
        <p:txBody>
          <a:bodyPr wrap="none" rtlCol="0">
            <a:spAutoFit/>
          </a:bodyPr>
          <a:lstStyle/>
          <a:p>
            <a:r>
              <a:rPr lang="en-US" dirty="0"/>
              <a:t>Source: https://azure.microsoft.com/de-de/documentation/articles/service-fabric-overview/</a:t>
            </a:r>
            <a:endParaRPr lang="de-DE" dirty="0"/>
          </a:p>
        </p:txBody>
      </p:sp>
    </p:spTree>
    <p:extLst>
      <p:ext uri="{BB962C8B-B14F-4D97-AF65-F5344CB8AC3E}">
        <p14:creationId xmlns:p14="http://schemas.microsoft.com/office/powerpoint/2010/main" val="2291653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Wofür kann Service </a:t>
            </a:r>
            <a:r>
              <a:rPr lang="de-DE" dirty="0" err="1" smtClean="0"/>
              <a:t>Fabric</a:t>
            </a:r>
            <a:r>
              <a:rPr lang="de-DE" dirty="0" smtClean="0"/>
              <a:t> genutzt werden ?</a:t>
            </a:r>
            <a:endParaRPr lang="de-DE" dirty="0"/>
          </a:p>
        </p:txBody>
      </p:sp>
      <p:sp>
        <p:nvSpPr>
          <p:cNvPr id="3" name="Inhaltsplatzhalter 2"/>
          <p:cNvSpPr>
            <a:spLocks noGrp="1"/>
          </p:cNvSpPr>
          <p:nvPr>
            <p:ph idx="1"/>
          </p:nvPr>
        </p:nvSpPr>
        <p:spPr/>
        <p:txBody>
          <a:bodyPr/>
          <a:lstStyle/>
          <a:p>
            <a:r>
              <a:rPr lang="de-DE" b="1" dirty="0"/>
              <a:t>Hochverfügbare </a:t>
            </a:r>
            <a:r>
              <a:rPr lang="de-DE" b="1" dirty="0" smtClean="0"/>
              <a:t>Dienste</a:t>
            </a:r>
          </a:p>
          <a:p>
            <a:r>
              <a:rPr lang="de-DE" b="1" dirty="0"/>
              <a:t>Skalierbare </a:t>
            </a:r>
            <a:r>
              <a:rPr lang="de-DE" b="1" dirty="0" smtClean="0"/>
              <a:t>Dienste</a:t>
            </a:r>
          </a:p>
          <a:p>
            <a:r>
              <a:rPr lang="de-DE" b="1" dirty="0"/>
              <a:t>Berechnung nicht statischer </a:t>
            </a:r>
            <a:r>
              <a:rPr lang="de-DE" b="1" dirty="0" smtClean="0"/>
              <a:t>Daten</a:t>
            </a:r>
          </a:p>
          <a:p>
            <a:r>
              <a:rPr lang="de-DE" b="1" dirty="0"/>
              <a:t>Sitzungsbasierte interaktive </a:t>
            </a:r>
            <a:r>
              <a:rPr lang="de-DE" b="1" dirty="0" smtClean="0"/>
              <a:t>Anwendungen</a:t>
            </a:r>
          </a:p>
          <a:p>
            <a:r>
              <a:rPr lang="de-DE" b="1" dirty="0"/>
              <a:t>Verteilte </a:t>
            </a:r>
            <a:r>
              <a:rPr lang="de-DE" b="1" dirty="0" err="1" smtClean="0"/>
              <a:t>Graphverarbeitung</a:t>
            </a:r>
            <a:endParaRPr lang="de-DE" b="1" dirty="0" smtClean="0"/>
          </a:p>
          <a:p>
            <a:r>
              <a:rPr lang="de-DE" b="1" dirty="0"/>
              <a:t>Datenanalyse und Workflows</a:t>
            </a:r>
            <a:endParaRPr lang="de-DE" b="1" dirty="0" smtClean="0"/>
          </a:p>
          <a:p>
            <a:endParaRPr lang="de-DE" dirty="0"/>
          </a:p>
        </p:txBody>
      </p:sp>
      <p:sp>
        <p:nvSpPr>
          <p:cNvPr id="4" name="Textfeld 3"/>
          <p:cNvSpPr txBox="1"/>
          <p:nvPr/>
        </p:nvSpPr>
        <p:spPr>
          <a:xfrm>
            <a:off x="923925" y="6176963"/>
            <a:ext cx="9974910" cy="369332"/>
          </a:xfrm>
          <a:prstGeom prst="rect">
            <a:avLst/>
          </a:prstGeom>
          <a:noFill/>
        </p:spPr>
        <p:txBody>
          <a:bodyPr wrap="none" rtlCol="0">
            <a:spAutoFit/>
          </a:bodyPr>
          <a:lstStyle/>
          <a:p>
            <a:r>
              <a:rPr lang="de-DE" dirty="0" smtClean="0"/>
              <a:t>Quelle: https://azure.microsoft.com/de-de/documentation/articles/service-fabric-application-scenarios/</a:t>
            </a:r>
            <a:endParaRPr lang="de-DE" dirty="0"/>
          </a:p>
        </p:txBody>
      </p:sp>
    </p:spTree>
    <p:extLst>
      <p:ext uri="{BB962C8B-B14F-4D97-AF65-F5344CB8AC3E}">
        <p14:creationId xmlns:p14="http://schemas.microsoft.com/office/powerpoint/2010/main" val="1599936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smtClean="0"/>
              <a:t>Service Fabric vs. Container Service</a:t>
            </a:r>
            <a:endParaRPr lang="de-DE" dirty="0"/>
          </a:p>
        </p:txBody>
      </p:sp>
      <p:pic>
        <p:nvPicPr>
          <p:cNvPr id="4" name="Grafik 3"/>
          <p:cNvPicPr>
            <a:picLocks noChangeAspect="1"/>
          </p:cNvPicPr>
          <p:nvPr/>
        </p:nvPicPr>
        <p:blipFill>
          <a:blip r:embed="rId2"/>
          <a:stretch>
            <a:fillRect/>
          </a:stretch>
        </p:blipFill>
        <p:spPr>
          <a:xfrm>
            <a:off x="1186059" y="1690688"/>
            <a:ext cx="7953375" cy="4924425"/>
          </a:xfrm>
          <a:prstGeom prst="rect">
            <a:avLst/>
          </a:prstGeom>
        </p:spPr>
      </p:pic>
      <p:pic>
        <p:nvPicPr>
          <p:cNvPr id="5" name="Grafik 4"/>
          <p:cNvPicPr>
            <a:picLocks noChangeAspect="1"/>
          </p:cNvPicPr>
          <p:nvPr/>
        </p:nvPicPr>
        <p:blipFill>
          <a:blip r:embed="rId3"/>
          <a:stretch>
            <a:fillRect/>
          </a:stretch>
        </p:blipFill>
        <p:spPr>
          <a:xfrm>
            <a:off x="9410454" y="5637229"/>
            <a:ext cx="838200" cy="1019175"/>
          </a:xfrm>
          <a:prstGeom prst="rect">
            <a:avLst/>
          </a:prstGeom>
        </p:spPr>
      </p:pic>
      <p:sp>
        <p:nvSpPr>
          <p:cNvPr id="6" name="Textfeld 5"/>
          <p:cNvSpPr txBox="1"/>
          <p:nvPr/>
        </p:nvSpPr>
        <p:spPr>
          <a:xfrm>
            <a:off x="10248654" y="5279010"/>
            <a:ext cx="1680396" cy="1477328"/>
          </a:xfrm>
          <a:prstGeom prst="rect">
            <a:avLst/>
          </a:prstGeom>
          <a:noFill/>
        </p:spPr>
        <p:txBody>
          <a:bodyPr wrap="none" rtlCol="0">
            <a:spAutoFit/>
          </a:bodyPr>
          <a:lstStyle/>
          <a:p>
            <a:r>
              <a:rPr lang="en-US" dirty="0" err="1" smtClean="0"/>
              <a:t>Microservices</a:t>
            </a:r>
            <a:endParaRPr lang="en-US" dirty="0" smtClean="0"/>
          </a:p>
          <a:p>
            <a:r>
              <a:rPr lang="en-US" dirty="0" smtClean="0"/>
              <a:t>with Docker on </a:t>
            </a:r>
          </a:p>
          <a:p>
            <a:r>
              <a:rPr lang="en-US" dirty="0" smtClean="0"/>
              <a:t>Microsoft Azure</a:t>
            </a:r>
          </a:p>
          <a:p>
            <a:r>
              <a:rPr lang="en-US" dirty="0" smtClean="0"/>
              <a:t>Unleashed </a:t>
            </a:r>
          </a:p>
          <a:p>
            <a:r>
              <a:rPr lang="en-US" dirty="0" smtClean="0"/>
              <a:t>(11-Jan-2016)</a:t>
            </a:r>
            <a:endParaRPr lang="de-DE" dirty="0"/>
          </a:p>
        </p:txBody>
      </p:sp>
      <p:sp>
        <p:nvSpPr>
          <p:cNvPr id="7" name="Textfeld 6"/>
          <p:cNvSpPr txBox="1"/>
          <p:nvPr/>
        </p:nvSpPr>
        <p:spPr>
          <a:xfrm>
            <a:off x="9410454" y="5279010"/>
            <a:ext cx="861133" cy="369332"/>
          </a:xfrm>
          <a:prstGeom prst="rect">
            <a:avLst/>
          </a:prstGeom>
          <a:noFill/>
        </p:spPr>
        <p:txBody>
          <a:bodyPr wrap="none" rtlCol="0">
            <a:spAutoFit/>
          </a:bodyPr>
          <a:lstStyle/>
          <a:p>
            <a:r>
              <a:rPr lang="en-US" dirty="0" err="1" smtClean="0"/>
              <a:t>Quelle</a:t>
            </a:r>
            <a:r>
              <a:rPr lang="en-US" dirty="0" smtClean="0"/>
              <a:t>:</a:t>
            </a:r>
            <a:endParaRPr lang="de-DE" dirty="0"/>
          </a:p>
        </p:txBody>
      </p:sp>
    </p:spTree>
    <p:extLst>
      <p:ext uri="{BB962C8B-B14F-4D97-AF65-F5344CB8AC3E}">
        <p14:creationId xmlns:p14="http://schemas.microsoft.com/office/powerpoint/2010/main" val="321982494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Sam Newman</a:t>
            </a:r>
            <a:r>
              <a:rPr lang="en-US" dirty="0" smtClean="0">
                <a:solidFill>
                  <a:srgbClr val="FFC000"/>
                </a:solidFill>
              </a:rPr>
              <a:t>.</a:t>
            </a:r>
            <a:endParaRPr lang="de-DE" dirty="0">
              <a:solidFill>
                <a:srgbClr val="FFC000"/>
              </a:solidFill>
            </a:endParaRPr>
          </a:p>
        </p:txBody>
      </p:sp>
      <p:sp>
        <p:nvSpPr>
          <p:cNvPr id="6" name="Textfeld 5"/>
          <p:cNvSpPr txBox="1"/>
          <p:nvPr/>
        </p:nvSpPr>
        <p:spPr>
          <a:xfrm>
            <a:off x="1123950" y="1990725"/>
            <a:ext cx="2717411" cy="646331"/>
          </a:xfrm>
          <a:prstGeom prst="rect">
            <a:avLst/>
          </a:prstGeom>
          <a:noFill/>
        </p:spPr>
        <p:txBody>
          <a:bodyPr wrap="none" rtlCol="0">
            <a:spAutoFit/>
          </a:bodyPr>
          <a:lstStyle/>
          <a:p>
            <a:r>
              <a:rPr lang="en-US" dirty="0" smtClean="0"/>
              <a:t>Um </a:t>
            </a:r>
            <a:r>
              <a:rPr lang="en-US" dirty="0" err="1" smtClean="0"/>
              <a:t>eine</a:t>
            </a:r>
            <a:r>
              <a:rPr lang="en-US" dirty="0" smtClean="0"/>
              <a:t> Business Domain </a:t>
            </a:r>
          </a:p>
          <a:p>
            <a:r>
              <a:rPr lang="en-US" dirty="0" err="1" smtClean="0"/>
              <a:t>herum</a:t>
            </a:r>
            <a:r>
              <a:rPr lang="en-US" dirty="0" smtClean="0"/>
              <a:t> </a:t>
            </a:r>
            <a:r>
              <a:rPr lang="en-US" dirty="0" err="1" smtClean="0"/>
              <a:t>modelliert</a:t>
            </a:r>
            <a:r>
              <a:rPr lang="en-US" dirty="0" smtClean="0"/>
              <a:t> </a:t>
            </a:r>
            <a:endParaRPr lang="de-DE" dirty="0"/>
          </a:p>
        </p:txBody>
      </p:sp>
      <p:sp>
        <p:nvSpPr>
          <p:cNvPr id="7" name="Textfeld 6"/>
          <p:cNvSpPr txBox="1"/>
          <p:nvPr/>
        </p:nvSpPr>
        <p:spPr>
          <a:xfrm>
            <a:off x="4568714" y="1933246"/>
            <a:ext cx="1876283" cy="646331"/>
          </a:xfrm>
          <a:prstGeom prst="rect">
            <a:avLst/>
          </a:prstGeom>
          <a:noFill/>
        </p:spPr>
        <p:txBody>
          <a:bodyPr wrap="none" rtlCol="0">
            <a:spAutoFit/>
          </a:bodyPr>
          <a:lstStyle/>
          <a:p>
            <a:r>
              <a:rPr lang="en-US" dirty="0" err="1" smtClean="0"/>
              <a:t>Automatisierungs</a:t>
            </a:r>
            <a:endParaRPr lang="en-US" dirty="0" smtClean="0"/>
          </a:p>
          <a:p>
            <a:r>
              <a:rPr lang="en-US" dirty="0" err="1" smtClean="0"/>
              <a:t>Kultur</a:t>
            </a:r>
            <a:endParaRPr lang="de-DE" dirty="0"/>
          </a:p>
        </p:txBody>
      </p:sp>
      <p:sp>
        <p:nvSpPr>
          <p:cNvPr id="8" name="Textfeld 7"/>
          <p:cNvSpPr txBox="1"/>
          <p:nvPr/>
        </p:nvSpPr>
        <p:spPr>
          <a:xfrm>
            <a:off x="7038975" y="2062956"/>
            <a:ext cx="2847318" cy="646331"/>
          </a:xfrm>
          <a:prstGeom prst="rect">
            <a:avLst/>
          </a:prstGeom>
          <a:noFill/>
        </p:spPr>
        <p:txBody>
          <a:bodyPr wrap="none" rtlCol="0">
            <a:spAutoFit/>
          </a:bodyPr>
          <a:lstStyle/>
          <a:p>
            <a:r>
              <a:rPr lang="en-US" dirty="0" err="1" smtClean="0"/>
              <a:t>Verberge</a:t>
            </a:r>
            <a:r>
              <a:rPr lang="en-US" dirty="0" smtClean="0"/>
              <a:t> </a:t>
            </a:r>
            <a:r>
              <a:rPr lang="en-US" dirty="0" err="1" smtClean="0"/>
              <a:t>Implementierungs</a:t>
            </a:r>
            <a:endParaRPr lang="en-US" dirty="0" smtClean="0"/>
          </a:p>
          <a:p>
            <a:r>
              <a:rPr lang="en-US" dirty="0" smtClean="0"/>
              <a:t>Details</a:t>
            </a:r>
            <a:endParaRPr lang="de-DE" dirty="0"/>
          </a:p>
        </p:txBody>
      </p:sp>
      <p:sp>
        <p:nvSpPr>
          <p:cNvPr id="9" name="Textfeld 8"/>
          <p:cNvSpPr txBox="1"/>
          <p:nvPr/>
        </p:nvSpPr>
        <p:spPr>
          <a:xfrm>
            <a:off x="1023155" y="3737201"/>
            <a:ext cx="2121799" cy="369332"/>
          </a:xfrm>
          <a:prstGeom prst="rect">
            <a:avLst/>
          </a:prstGeom>
          <a:noFill/>
        </p:spPr>
        <p:txBody>
          <a:bodyPr wrap="none" rtlCol="0">
            <a:spAutoFit/>
          </a:bodyPr>
          <a:lstStyle/>
          <a:p>
            <a:r>
              <a:rPr lang="en-US" b="1" dirty="0" smtClean="0"/>
              <a:t>“</a:t>
            </a:r>
            <a:r>
              <a:rPr lang="en-US" dirty="0" smtClean="0"/>
              <a:t>Highly Observable</a:t>
            </a:r>
            <a:r>
              <a:rPr lang="en-US" b="1" dirty="0" smtClean="0"/>
              <a:t>”</a:t>
            </a:r>
            <a:endParaRPr lang="de-DE" b="1" dirty="0"/>
          </a:p>
        </p:txBody>
      </p:sp>
      <p:sp>
        <p:nvSpPr>
          <p:cNvPr id="10" name="Textfeld 9"/>
          <p:cNvSpPr txBox="1"/>
          <p:nvPr/>
        </p:nvSpPr>
        <p:spPr>
          <a:xfrm>
            <a:off x="1178705" y="5472112"/>
            <a:ext cx="1530034" cy="369332"/>
          </a:xfrm>
          <a:prstGeom prst="rect">
            <a:avLst/>
          </a:prstGeom>
          <a:noFill/>
        </p:spPr>
        <p:txBody>
          <a:bodyPr wrap="none" rtlCol="0">
            <a:spAutoFit/>
          </a:bodyPr>
          <a:lstStyle/>
          <a:p>
            <a:r>
              <a:rPr lang="en-US" dirty="0" err="1" smtClean="0"/>
              <a:t>Isoliere</a:t>
            </a:r>
            <a:r>
              <a:rPr lang="en-US" dirty="0" smtClean="0"/>
              <a:t> </a:t>
            </a:r>
            <a:r>
              <a:rPr lang="en-US" dirty="0" err="1" smtClean="0"/>
              <a:t>Fehler</a:t>
            </a:r>
            <a:endParaRPr lang="de-DE" dirty="0"/>
          </a:p>
        </p:txBody>
      </p:sp>
      <p:sp>
        <p:nvSpPr>
          <p:cNvPr id="11" name="Textfeld 10"/>
          <p:cNvSpPr txBox="1"/>
          <p:nvPr/>
        </p:nvSpPr>
        <p:spPr>
          <a:xfrm>
            <a:off x="7196293" y="5472112"/>
            <a:ext cx="2531912" cy="369332"/>
          </a:xfrm>
          <a:prstGeom prst="rect">
            <a:avLst/>
          </a:prstGeom>
          <a:noFill/>
        </p:spPr>
        <p:txBody>
          <a:bodyPr wrap="none" rtlCol="0">
            <a:spAutoFit/>
          </a:bodyPr>
          <a:lstStyle/>
          <a:p>
            <a:r>
              <a:rPr lang="en-US" dirty="0" err="1" smtClean="0"/>
              <a:t>Unabhängige</a:t>
            </a:r>
            <a:r>
              <a:rPr lang="en-US" dirty="0" smtClean="0"/>
              <a:t> </a:t>
            </a:r>
            <a:r>
              <a:rPr lang="en-US" dirty="0" err="1" smtClean="0"/>
              <a:t>Verteilung</a:t>
            </a:r>
            <a:r>
              <a:rPr lang="en-US" dirty="0" smtClean="0"/>
              <a:t> </a:t>
            </a:r>
            <a:endParaRPr lang="de-DE" dirty="0"/>
          </a:p>
        </p:txBody>
      </p:sp>
      <p:sp>
        <p:nvSpPr>
          <p:cNvPr id="12" name="Textfeld 11"/>
          <p:cNvSpPr txBox="1"/>
          <p:nvPr/>
        </p:nvSpPr>
        <p:spPr>
          <a:xfrm>
            <a:off x="8286750" y="3764646"/>
            <a:ext cx="1660776" cy="646331"/>
          </a:xfrm>
          <a:prstGeom prst="rect">
            <a:avLst/>
          </a:prstGeom>
          <a:noFill/>
        </p:spPr>
        <p:txBody>
          <a:bodyPr wrap="none" rtlCol="0">
            <a:spAutoFit/>
          </a:bodyPr>
          <a:lstStyle/>
          <a:p>
            <a:r>
              <a:rPr lang="en-US" dirty="0" err="1" smtClean="0"/>
              <a:t>Dezentralisiere</a:t>
            </a:r>
            <a:r>
              <a:rPr lang="en-US" dirty="0" smtClean="0"/>
              <a:t> </a:t>
            </a:r>
          </a:p>
          <a:p>
            <a:r>
              <a:rPr lang="en-US" dirty="0" err="1" smtClean="0"/>
              <a:t>alle</a:t>
            </a:r>
            <a:r>
              <a:rPr lang="en-US" dirty="0" smtClean="0"/>
              <a:t> </a:t>
            </a:r>
            <a:r>
              <a:rPr lang="en-US" dirty="0" err="1" smtClean="0"/>
              <a:t>Teile</a:t>
            </a:r>
            <a:endParaRPr lang="de-DE" dirty="0"/>
          </a:p>
        </p:txBody>
      </p:sp>
      <p:sp>
        <p:nvSpPr>
          <p:cNvPr id="13" name="Textfeld 12"/>
          <p:cNvSpPr txBox="1"/>
          <p:nvPr/>
        </p:nvSpPr>
        <p:spPr>
          <a:xfrm>
            <a:off x="4778592" y="3739605"/>
            <a:ext cx="1756443" cy="707886"/>
          </a:xfrm>
          <a:prstGeom prst="rect">
            <a:avLst/>
          </a:prstGeom>
          <a:noFill/>
        </p:spPr>
        <p:txBody>
          <a:bodyPr wrap="none" rtlCol="0">
            <a:spAutoFit/>
          </a:bodyPr>
          <a:lstStyle/>
          <a:p>
            <a:r>
              <a:rPr lang="en-US" sz="2000" b="1" dirty="0" err="1" smtClean="0"/>
              <a:t>Prinzipien</a:t>
            </a:r>
            <a:r>
              <a:rPr lang="en-US" sz="2000" b="1" dirty="0" smtClean="0"/>
              <a:t> von </a:t>
            </a:r>
          </a:p>
          <a:p>
            <a:r>
              <a:rPr lang="en-US" sz="2000" b="1" dirty="0" err="1" smtClean="0"/>
              <a:t>Microservices</a:t>
            </a:r>
            <a:endParaRPr lang="de-DE" b="1" dirty="0"/>
          </a:p>
        </p:txBody>
      </p:sp>
      <p:cxnSp>
        <p:nvCxnSpPr>
          <p:cNvPr id="15" name="Gerade Verbindung mit Pfeil 14"/>
          <p:cNvCxnSpPr/>
          <p:nvPr/>
        </p:nvCxnSpPr>
        <p:spPr>
          <a:xfrm flipH="1" flipV="1">
            <a:off x="3343275" y="2579577"/>
            <a:ext cx="1529960" cy="118506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V="1">
            <a:off x="5559317" y="2579577"/>
            <a:ext cx="0"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Gerade Verbindung mit Pfeil 19"/>
          <p:cNvCxnSpPr/>
          <p:nvPr/>
        </p:nvCxnSpPr>
        <p:spPr>
          <a:xfrm flipV="1">
            <a:off x="6384619" y="2644432"/>
            <a:ext cx="964752"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Gerade Verbindung mit Pfeil 21"/>
          <p:cNvCxnSpPr/>
          <p:nvPr/>
        </p:nvCxnSpPr>
        <p:spPr>
          <a:xfrm>
            <a:off x="6619875" y="4087811"/>
            <a:ext cx="16159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6384619" y="4399413"/>
            <a:ext cx="1216331" cy="9250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Gerade Verbindung mit Pfeil 26"/>
          <p:cNvCxnSpPr/>
          <p:nvPr/>
        </p:nvCxnSpPr>
        <p:spPr>
          <a:xfrm flipH="1">
            <a:off x="2461015" y="4262333"/>
            <a:ext cx="2196710" cy="12040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flipH="1" flipV="1">
            <a:off x="3191012" y="3920446"/>
            <a:ext cx="1517622" cy="302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Textfeld 33"/>
          <p:cNvSpPr txBox="1"/>
          <p:nvPr/>
        </p:nvSpPr>
        <p:spPr>
          <a:xfrm>
            <a:off x="4684782" y="5472112"/>
            <a:ext cx="1791709" cy="369332"/>
          </a:xfrm>
          <a:prstGeom prst="rect">
            <a:avLst/>
          </a:prstGeom>
          <a:noFill/>
        </p:spPr>
        <p:txBody>
          <a:bodyPr wrap="none" rtlCol="0">
            <a:spAutoFit/>
          </a:bodyPr>
          <a:lstStyle/>
          <a:p>
            <a:r>
              <a:rPr lang="en-US" dirty="0" smtClean="0"/>
              <a:t>“Consumer first”</a:t>
            </a:r>
            <a:endParaRPr lang="de-DE" dirty="0"/>
          </a:p>
        </p:txBody>
      </p:sp>
      <p:cxnSp>
        <p:nvCxnSpPr>
          <p:cNvPr id="35" name="Gerade Verbindung mit Pfeil 34"/>
          <p:cNvCxnSpPr>
            <a:endCxn id="34" idx="0"/>
          </p:cNvCxnSpPr>
          <p:nvPr/>
        </p:nvCxnSpPr>
        <p:spPr>
          <a:xfrm>
            <a:off x="5559317" y="4476915"/>
            <a:ext cx="21320" cy="99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5" name="Freihandform 24"/>
          <p:cNvSpPr/>
          <p:nvPr/>
        </p:nvSpPr>
        <p:spPr>
          <a:xfrm rot="18722715">
            <a:off x="600990" y="21338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3" name="Freihandform 22"/>
          <p:cNvSpPr/>
          <p:nvPr/>
        </p:nvSpPr>
        <p:spPr>
          <a:xfrm rot="18722715">
            <a:off x="4120088" y="2044975"/>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6" name="Freihandform 25"/>
          <p:cNvSpPr/>
          <p:nvPr/>
        </p:nvSpPr>
        <p:spPr>
          <a:xfrm rot="18722715">
            <a:off x="6558640" y="2214727"/>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8" name="Freihandform 27"/>
          <p:cNvSpPr/>
          <p:nvPr/>
        </p:nvSpPr>
        <p:spPr>
          <a:xfrm rot="18722715">
            <a:off x="9898981" y="39652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9" name="Freihandform 28"/>
          <p:cNvSpPr/>
          <p:nvPr/>
        </p:nvSpPr>
        <p:spPr>
          <a:xfrm rot="18722715">
            <a:off x="9710316" y="5430388"/>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31" name="Freihandform 30"/>
          <p:cNvSpPr/>
          <p:nvPr/>
        </p:nvSpPr>
        <p:spPr>
          <a:xfrm rot="18722715">
            <a:off x="4300627" y="5397097"/>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32" name="Freihandform 31"/>
          <p:cNvSpPr/>
          <p:nvPr/>
        </p:nvSpPr>
        <p:spPr>
          <a:xfrm rot="18722715">
            <a:off x="785945" y="5436640"/>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33" name="Freihandform 32"/>
          <p:cNvSpPr/>
          <p:nvPr/>
        </p:nvSpPr>
        <p:spPr>
          <a:xfrm rot="18722715">
            <a:off x="597281" y="3725695"/>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4" name="Abgerundetes Rechteck 3"/>
          <p:cNvSpPr/>
          <p:nvPr/>
        </p:nvSpPr>
        <p:spPr>
          <a:xfrm>
            <a:off x="4039682" y="1771650"/>
            <a:ext cx="2436809" cy="937637"/>
          </a:xfrm>
          <a:prstGeom prst="roundRect">
            <a:avLst/>
          </a:prstGeom>
          <a:noFill/>
          <a:ln w="38100">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de-DE"/>
          </a:p>
        </p:txBody>
      </p:sp>
      <p:sp>
        <p:nvSpPr>
          <p:cNvPr id="36" name="Abgerundetes Rechteck 35"/>
          <p:cNvSpPr/>
          <p:nvPr/>
        </p:nvSpPr>
        <p:spPr>
          <a:xfrm>
            <a:off x="7186527" y="5215402"/>
            <a:ext cx="2436809" cy="937637"/>
          </a:xfrm>
          <a:prstGeom prst="roundRect">
            <a:avLst/>
          </a:prstGeom>
          <a:noFill/>
          <a:ln w="38100">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de-DE"/>
          </a:p>
        </p:txBody>
      </p:sp>
      <p:sp>
        <p:nvSpPr>
          <p:cNvPr id="37" name="Abgerundetes Rechteck 36"/>
          <p:cNvSpPr/>
          <p:nvPr/>
        </p:nvSpPr>
        <p:spPr>
          <a:xfrm>
            <a:off x="490512" y="5153318"/>
            <a:ext cx="2436809" cy="937637"/>
          </a:xfrm>
          <a:prstGeom prst="roundRect">
            <a:avLst/>
          </a:prstGeom>
          <a:noFill/>
          <a:ln w="38100">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de-DE"/>
          </a:p>
        </p:txBody>
      </p:sp>
      <p:sp>
        <p:nvSpPr>
          <p:cNvPr id="38" name="Abgerundetes Rechteck 37"/>
          <p:cNvSpPr/>
          <p:nvPr/>
        </p:nvSpPr>
        <p:spPr>
          <a:xfrm>
            <a:off x="428274" y="3481913"/>
            <a:ext cx="2641871" cy="937637"/>
          </a:xfrm>
          <a:prstGeom prst="roundRect">
            <a:avLst/>
          </a:prstGeom>
          <a:noFill/>
          <a:ln w="38100">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de-DE"/>
          </a:p>
        </p:txBody>
      </p:sp>
    </p:spTree>
    <p:extLst>
      <p:ext uri="{BB962C8B-B14F-4D97-AF65-F5344CB8AC3E}">
        <p14:creationId xmlns:p14="http://schemas.microsoft.com/office/powerpoint/2010/main" val="161422507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Ist die Service </a:t>
            </a:r>
            <a:r>
              <a:rPr lang="de-DE" dirty="0" err="1" smtClean="0"/>
              <a:t>Fabric</a:t>
            </a:r>
            <a:r>
              <a:rPr lang="de-DE" dirty="0" smtClean="0"/>
              <a:t> was Neues ?</a:t>
            </a:r>
            <a:endParaRPr lang="de-DE" dirty="0"/>
          </a:p>
        </p:txBody>
      </p:sp>
      <p:sp>
        <p:nvSpPr>
          <p:cNvPr id="3" name="Inhaltsplatzhalter 2"/>
          <p:cNvSpPr>
            <a:spLocks noGrp="1"/>
          </p:cNvSpPr>
          <p:nvPr>
            <p:ph idx="1"/>
          </p:nvPr>
        </p:nvSpPr>
        <p:spPr/>
        <p:txBody>
          <a:bodyPr/>
          <a:lstStyle/>
          <a:p>
            <a:r>
              <a:rPr lang="de-DE" dirty="0" err="1" smtClean="0"/>
              <a:t>Jein</a:t>
            </a:r>
            <a:r>
              <a:rPr lang="de-DE" dirty="0" smtClean="0"/>
              <a:t>!</a:t>
            </a:r>
          </a:p>
          <a:p>
            <a:r>
              <a:rPr lang="de-DE" dirty="0" smtClean="0"/>
              <a:t>Service </a:t>
            </a:r>
            <a:r>
              <a:rPr lang="de-DE" dirty="0" err="1" smtClean="0"/>
              <a:t>Fabric</a:t>
            </a:r>
            <a:r>
              <a:rPr lang="de-DE" dirty="0" smtClean="0"/>
              <a:t> unterstützt bereits jetzt zahlreiche Microsoft-Dienste, darunter </a:t>
            </a:r>
            <a:r>
              <a:rPr lang="de-DE" dirty="0" err="1" smtClean="0"/>
              <a:t>Azure</a:t>
            </a:r>
            <a:r>
              <a:rPr lang="de-DE" dirty="0" smtClean="0"/>
              <a:t> SQL-Datenbank, </a:t>
            </a:r>
            <a:r>
              <a:rPr lang="de-DE" dirty="0" err="1" smtClean="0"/>
              <a:t>Azure</a:t>
            </a:r>
            <a:r>
              <a:rPr lang="de-DE" dirty="0" smtClean="0"/>
              <a:t> </a:t>
            </a:r>
            <a:r>
              <a:rPr lang="de-DE" dirty="0" err="1" smtClean="0"/>
              <a:t>DocumentDB</a:t>
            </a:r>
            <a:r>
              <a:rPr lang="de-DE" dirty="0" smtClean="0"/>
              <a:t>, Cortana, Power BI, Microsoft Intune, </a:t>
            </a:r>
            <a:r>
              <a:rPr lang="de-DE" dirty="0" err="1" smtClean="0"/>
              <a:t>Azure</a:t>
            </a:r>
            <a:r>
              <a:rPr lang="de-DE" dirty="0" smtClean="0"/>
              <a:t> Event Hubs, zentrale </a:t>
            </a:r>
            <a:r>
              <a:rPr lang="de-DE" dirty="0" err="1" smtClean="0"/>
              <a:t>Azure</a:t>
            </a:r>
            <a:r>
              <a:rPr lang="de-DE" dirty="0" smtClean="0"/>
              <a:t> Services, Skype </a:t>
            </a:r>
            <a:r>
              <a:rPr lang="de-DE" dirty="0" err="1" smtClean="0"/>
              <a:t>for</a:t>
            </a:r>
            <a:r>
              <a:rPr lang="de-DE" dirty="0" smtClean="0"/>
              <a:t> Business und viele mehr.</a:t>
            </a:r>
            <a:endParaRPr lang="de-DE" dirty="0"/>
          </a:p>
        </p:txBody>
      </p:sp>
      <p:sp>
        <p:nvSpPr>
          <p:cNvPr id="4" name="Textfeld 3"/>
          <p:cNvSpPr txBox="1"/>
          <p:nvPr/>
        </p:nvSpPr>
        <p:spPr>
          <a:xfrm>
            <a:off x="1661612" y="6311900"/>
            <a:ext cx="8868775" cy="369332"/>
          </a:xfrm>
          <a:prstGeom prst="rect">
            <a:avLst/>
          </a:prstGeom>
          <a:noFill/>
        </p:spPr>
        <p:txBody>
          <a:bodyPr wrap="none" rtlCol="0">
            <a:spAutoFit/>
          </a:bodyPr>
          <a:lstStyle/>
          <a:p>
            <a:r>
              <a:rPr lang="de-DE" dirty="0" smtClean="0"/>
              <a:t>Source: https://azure.microsoft.com/de-de/documentation/articles/service-fabric-overview/</a:t>
            </a:r>
            <a:endParaRPr lang="de-DE" dirty="0"/>
          </a:p>
        </p:txBody>
      </p:sp>
    </p:spTree>
    <p:extLst>
      <p:ext uri="{BB962C8B-B14F-4D97-AF65-F5344CB8AC3E}">
        <p14:creationId xmlns:p14="http://schemas.microsoft.com/office/powerpoint/2010/main" val="2213272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Die monolithische Architektur </a:t>
            </a:r>
            <a:r>
              <a:rPr lang="de-DE" sz="2400" dirty="0" smtClean="0"/>
              <a:t>(ist aber auch legitim)</a:t>
            </a:r>
            <a:endParaRPr lang="de-DE" sz="2400" dirty="0"/>
          </a:p>
        </p:txBody>
      </p:sp>
      <p:sp>
        <p:nvSpPr>
          <p:cNvPr id="3" name="Inhaltsplatzhalter 2"/>
          <p:cNvSpPr>
            <a:spLocks noGrp="1"/>
          </p:cNvSpPr>
          <p:nvPr>
            <p:ph idx="1"/>
          </p:nvPr>
        </p:nvSpPr>
        <p:spPr>
          <a:xfrm>
            <a:off x="838200" y="2582943"/>
            <a:ext cx="4855590" cy="3594019"/>
          </a:xfrm>
        </p:spPr>
        <p:txBody>
          <a:bodyPr/>
          <a:lstStyle/>
          <a:p>
            <a:r>
              <a:rPr lang="de-DE" dirty="0" smtClean="0"/>
              <a:t>Einfach am Anfang</a:t>
            </a:r>
          </a:p>
          <a:p>
            <a:r>
              <a:rPr lang="de-DE" dirty="0" smtClean="0"/>
              <a:t>In-Prozess </a:t>
            </a:r>
            <a:r>
              <a:rPr lang="de-DE" dirty="0" err="1" smtClean="0"/>
              <a:t>Latenzen</a:t>
            </a:r>
            <a:r>
              <a:rPr lang="de-DE" dirty="0" smtClean="0"/>
              <a:t> sind gering</a:t>
            </a:r>
          </a:p>
          <a:p>
            <a:r>
              <a:rPr lang="de-DE" dirty="0" smtClean="0"/>
              <a:t>Eine Code Basis/Ein </a:t>
            </a:r>
            <a:r>
              <a:rPr lang="de-DE" dirty="0" err="1" smtClean="0"/>
              <a:t>Deployment</a:t>
            </a:r>
            <a:r>
              <a:rPr lang="de-DE" dirty="0" smtClean="0"/>
              <a:t> Paket</a:t>
            </a:r>
          </a:p>
          <a:p>
            <a:r>
              <a:rPr lang="de-DE" dirty="0" err="1" smtClean="0"/>
              <a:t>Resourcen</a:t>
            </a:r>
            <a:r>
              <a:rPr lang="de-DE" dirty="0" smtClean="0"/>
              <a:t> effizient im Kleinen</a:t>
            </a:r>
            <a:endParaRPr lang="de-DE" dirty="0"/>
          </a:p>
        </p:txBody>
      </p:sp>
      <p:sp>
        <p:nvSpPr>
          <p:cNvPr id="4" name="Ellipse 3"/>
          <p:cNvSpPr/>
          <p:nvPr/>
        </p:nvSpPr>
        <p:spPr>
          <a:xfrm>
            <a:off x="452487" y="1668543"/>
            <a:ext cx="914400" cy="914400"/>
          </a:xfrm>
          <a:prstGeom prst="ellipse">
            <a:avLst/>
          </a:prstGeom>
          <a:solidFill>
            <a:srgbClr val="92D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de-DE" dirty="0" smtClean="0"/>
              <a:t>Pros</a:t>
            </a:r>
            <a:endParaRPr lang="de-DE" dirty="0"/>
          </a:p>
        </p:txBody>
      </p:sp>
      <p:sp>
        <p:nvSpPr>
          <p:cNvPr id="5" name="Ellipse 4"/>
          <p:cNvSpPr/>
          <p:nvPr/>
        </p:nvSpPr>
        <p:spPr>
          <a:xfrm>
            <a:off x="5693790" y="1668542"/>
            <a:ext cx="914400" cy="914400"/>
          </a:xfrm>
          <a:prstGeom prst="ellipse">
            <a:avLst/>
          </a:prstGeom>
          <a:solidFill>
            <a:srgbClr val="FF00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de-DE" dirty="0" err="1" smtClean="0"/>
              <a:t>Cons</a:t>
            </a:r>
            <a:endParaRPr lang="de-DE" dirty="0"/>
          </a:p>
        </p:txBody>
      </p:sp>
      <p:sp>
        <p:nvSpPr>
          <p:cNvPr id="6" name="Inhaltsplatzhalter 2"/>
          <p:cNvSpPr txBox="1">
            <a:spLocks/>
          </p:cNvSpPr>
          <p:nvPr/>
        </p:nvSpPr>
        <p:spPr>
          <a:xfrm>
            <a:off x="6079503" y="2582942"/>
            <a:ext cx="4855590" cy="3949833"/>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smtClean="0"/>
              <a:t>Schwerer verstehbar im Großen</a:t>
            </a:r>
          </a:p>
          <a:p>
            <a:r>
              <a:rPr lang="de-DE" dirty="0" err="1" smtClean="0"/>
              <a:t>Koordinations</a:t>
            </a:r>
            <a:r>
              <a:rPr lang="de-DE" dirty="0" smtClean="0"/>
              <a:t> Overhead, wenn das Team größer wird</a:t>
            </a:r>
          </a:p>
          <a:p>
            <a:r>
              <a:rPr lang="de-DE" dirty="0" smtClean="0"/>
              <a:t>Schlechte Durchsetzung von</a:t>
            </a:r>
            <a:br>
              <a:rPr lang="de-DE" dirty="0" smtClean="0"/>
            </a:br>
            <a:r>
              <a:rPr lang="de-DE" dirty="0" smtClean="0"/>
              <a:t>Modularität</a:t>
            </a:r>
          </a:p>
          <a:p>
            <a:r>
              <a:rPr lang="de-DE" dirty="0" smtClean="0"/>
              <a:t>Schlechte Skalierung (</a:t>
            </a:r>
            <a:r>
              <a:rPr lang="de-DE" dirty="0" err="1" smtClean="0"/>
              <a:t>vertical</a:t>
            </a:r>
            <a:r>
              <a:rPr lang="de-DE" dirty="0" smtClean="0"/>
              <a:t> </a:t>
            </a:r>
            <a:r>
              <a:rPr lang="de-DE" dirty="0" err="1" smtClean="0"/>
              <a:t>Only</a:t>
            </a:r>
            <a:r>
              <a:rPr lang="de-DE" dirty="0" smtClean="0"/>
              <a:t> … dazu später mehr)</a:t>
            </a:r>
          </a:p>
          <a:p>
            <a:r>
              <a:rPr lang="de-DE" dirty="0" smtClean="0"/>
              <a:t>All </a:t>
            </a:r>
            <a:r>
              <a:rPr lang="de-DE" dirty="0" err="1" smtClean="0"/>
              <a:t>or</a:t>
            </a:r>
            <a:r>
              <a:rPr lang="de-DE" dirty="0" smtClean="0"/>
              <a:t> </a:t>
            </a:r>
            <a:r>
              <a:rPr lang="de-DE" dirty="0" err="1" smtClean="0"/>
              <a:t>Nothing</a:t>
            </a:r>
            <a:r>
              <a:rPr lang="de-DE" dirty="0" smtClean="0"/>
              <a:t> </a:t>
            </a:r>
            <a:r>
              <a:rPr lang="de-DE" dirty="0" err="1" smtClean="0"/>
              <a:t>Deployment</a:t>
            </a:r>
            <a:endParaRPr lang="de-DE" dirty="0" smtClean="0"/>
          </a:p>
          <a:p>
            <a:r>
              <a:rPr lang="de-DE" dirty="0" smtClean="0"/>
              <a:t>Lange </a:t>
            </a:r>
            <a:r>
              <a:rPr lang="de-DE" dirty="0" err="1" smtClean="0"/>
              <a:t>Build</a:t>
            </a:r>
            <a:r>
              <a:rPr lang="de-DE" dirty="0" smtClean="0"/>
              <a:t> Zeiten</a:t>
            </a:r>
          </a:p>
          <a:p>
            <a:r>
              <a:rPr lang="de-DE" dirty="0" smtClean="0"/>
              <a:t>Lange Test Zeiten</a:t>
            </a:r>
          </a:p>
          <a:p>
            <a:r>
              <a:rPr lang="de-DE" dirty="0" smtClean="0"/>
              <a:t>..</a:t>
            </a:r>
            <a:endParaRPr lang="de-DE" dirty="0"/>
          </a:p>
        </p:txBody>
      </p:sp>
    </p:spTree>
    <p:extLst>
      <p:ext uri="{BB962C8B-B14F-4D97-AF65-F5344CB8AC3E}">
        <p14:creationId xmlns:p14="http://schemas.microsoft.com/office/powerpoint/2010/main" val="2899602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bgerundetes Rechteck 14"/>
          <p:cNvSpPr/>
          <p:nvPr/>
        </p:nvSpPr>
        <p:spPr>
          <a:xfrm>
            <a:off x="499730" y="2736390"/>
            <a:ext cx="1690577" cy="3026458"/>
          </a:xfrm>
          <a:prstGeom prst="roundRect">
            <a:avLst/>
          </a:prstGeom>
          <a:solidFill>
            <a:schemeClr val="bg1">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dirty="0"/>
          </a:p>
        </p:txBody>
      </p:sp>
      <p:sp>
        <p:nvSpPr>
          <p:cNvPr id="9" name="Ellipse 8"/>
          <p:cNvSpPr/>
          <p:nvPr/>
        </p:nvSpPr>
        <p:spPr>
          <a:xfrm>
            <a:off x="4781550" y="2809875"/>
            <a:ext cx="4095750" cy="3152775"/>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2" name="Titel 1"/>
          <p:cNvSpPr>
            <a:spLocks noGrp="1"/>
          </p:cNvSpPr>
          <p:nvPr>
            <p:ph type="title"/>
          </p:nvPr>
        </p:nvSpPr>
        <p:spPr/>
        <p:txBody>
          <a:bodyPr/>
          <a:lstStyle/>
          <a:p>
            <a:r>
              <a:rPr lang="de-DE" dirty="0" smtClean="0"/>
              <a:t>Hinter den Kulissen… System Services</a:t>
            </a:r>
            <a:endParaRPr lang="de-DE" dirty="0"/>
          </a:p>
        </p:txBody>
      </p:sp>
      <p:sp>
        <p:nvSpPr>
          <p:cNvPr id="4" name="Abgerundetes Rechteck 3"/>
          <p:cNvSpPr/>
          <p:nvPr/>
        </p:nvSpPr>
        <p:spPr>
          <a:xfrm>
            <a:off x="4057650" y="232410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Node.1</a:t>
            </a:r>
            <a:endParaRPr lang="de-DE" dirty="0"/>
          </a:p>
        </p:txBody>
      </p:sp>
      <p:sp>
        <p:nvSpPr>
          <p:cNvPr id="5" name="Abgerundetes Rechteck 4"/>
          <p:cNvSpPr/>
          <p:nvPr/>
        </p:nvSpPr>
        <p:spPr>
          <a:xfrm>
            <a:off x="6696075" y="1983581"/>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Node.2</a:t>
            </a:r>
            <a:endParaRPr lang="de-DE" dirty="0"/>
          </a:p>
        </p:txBody>
      </p:sp>
      <p:sp>
        <p:nvSpPr>
          <p:cNvPr id="6" name="Abgerundetes Rechteck 5"/>
          <p:cNvSpPr/>
          <p:nvPr/>
        </p:nvSpPr>
        <p:spPr>
          <a:xfrm>
            <a:off x="8153400" y="394335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Node.3</a:t>
            </a:r>
            <a:endParaRPr lang="de-DE" dirty="0"/>
          </a:p>
        </p:txBody>
      </p:sp>
      <p:sp>
        <p:nvSpPr>
          <p:cNvPr id="7" name="Abgerundetes Rechteck 6"/>
          <p:cNvSpPr/>
          <p:nvPr/>
        </p:nvSpPr>
        <p:spPr>
          <a:xfrm>
            <a:off x="5915025" y="533400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Node.4</a:t>
            </a:r>
            <a:endParaRPr lang="de-DE" dirty="0"/>
          </a:p>
        </p:txBody>
      </p:sp>
      <p:sp>
        <p:nvSpPr>
          <p:cNvPr id="8" name="Abgerundetes Rechteck 7"/>
          <p:cNvSpPr/>
          <p:nvPr/>
        </p:nvSpPr>
        <p:spPr>
          <a:xfrm>
            <a:off x="3276600" y="4333875"/>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Node.5</a:t>
            </a:r>
            <a:endParaRPr lang="de-DE" dirty="0"/>
          </a:p>
        </p:txBody>
      </p:sp>
      <p:sp>
        <p:nvSpPr>
          <p:cNvPr id="17" name="Textfeld 16"/>
          <p:cNvSpPr txBox="1"/>
          <p:nvPr/>
        </p:nvSpPr>
        <p:spPr>
          <a:xfrm>
            <a:off x="1066468" y="2792593"/>
            <a:ext cx="1014701" cy="646331"/>
          </a:xfrm>
          <a:prstGeom prst="rect">
            <a:avLst/>
          </a:prstGeom>
          <a:noFill/>
        </p:spPr>
        <p:txBody>
          <a:bodyPr wrap="none" rtlCol="0">
            <a:spAutoFit/>
          </a:bodyPr>
          <a:lstStyle/>
          <a:p>
            <a:r>
              <a:rPr lang="en-US" dirty="0" smtClean="0"/>
              <a:t>Failover</a:t>
            </a:r>
          </a:p>
          <a:p>
            <a:r>
              <a:rPr lang="en-US" dirty="0" smtClean="0"/>
              <a:t>manager</a:t>
            </a:r>
            <a:endParaRPr lang="de-DE" dirty="0"/>
          </a:p>
        </p:txBody>
      </p:sp>
      <p:pic>
        <p:nvPicPr>
          <p:cNvPr id="18" name="Grafik 17"/>
          <p:cNvPicPr>
            <a:picLocks noChangeAspect="1"/>
          </p:cNvPicPr>
          <p:nvPr/>
        </p:nvPicPr>
        <p:blipFill>
          <a:blip r:embed="rId3"/>
          <a:stretch>
            <a:fillRect/>
          </a:stretch>
        </p:blipFill>
        <p:spPr>
          <a:xfrm>
            <a:off x="714374" y="2950368"/>
            <a:ext cx="314325" cy="295275"/>
          </a:xfrm>
          <a:prstGeom prst="rect">
            <a:avLst/>
          </a:prstGeom>
        </p:spPr>
      </p:pic>
      <p:pic>
        <p:nvPicPr>
          <p:cNvPr id="19" name="Grafik 18"/>
          <p:cNvPicPr>
            <a:picLocks noChangeAspect="1"/>
          </p:cNvPicPr>
          <p:nvPr/>
        </p:nvPicPr>
        <p:blipFill>
          <a:blip r:embed="rId3"/>
          <a:stretch>
            <a:fillRect/>
          </a:stretch>
        </p:blipFill>
        <p:spPr>
          <a:xfrm>
            <a:off x="4552795" y="2790769"/>
            <a:ext cx="314325" cy="295275"/>
          </a:xfrm>
          <a:prstGeom prst="rect">
            <a:avLst/>
          </a:prstGeom>
        </p:spPr>
      </p:pic>
      <p:pic>
        <p:nvPicPr>
          <p:cNvPr id="20" name="Grafik 19"/>
          <p:cNvPicPr>
            <a:picLocks noChangeAspect="1"/>
          </p:cNvPicPr>
          <p:nvPr/>
        </p:nvPicPr>
        <p:blipFill>
          <a:blip r:embed="rId3"/>
          <a:stretch>
            <a:fillRect/>
          </a:stretch>
        </p:blipFill>
        <p:spPr>
          <a:xfrm>
            <a:off x="7172324" y="2441114"/>
            <a:ext cx="314325" cy="295275"/>
          </a:xfrm>
          <a:prstGeom prst="rect">
            <a:avLst/>
          </a:prstGeom>
        </p:spPr>
      </p:pic>
      <p:pic>
        <p:nvPicPr>
          <p:cNvPr id="21" name="Grafik 20"/>
          <p:cNvPicPr>
            <a:picLocks noChangeAspect="1"/>
          </p:cNvPicPr>
          <p:nvPr/>
        </p:nvPicPr>
        <p:blipFill>
          <a:blip r:embed="rId3"/>
          <a:stretch>
            <a:fillRect/>
          </a:stretch>
        </p:blipFill>
        <p:spPr>
          <a:xfrm>
            <a:off x="6409549" y="5834118"/>
            <a:ext cx="314325" cy="295275"/>
          </a:xfrm>
          <a:prstGeom prst="rect">
            <a:avLst/>
          </a:prstGeom>
        </p:spPr>
      </p:pic>
      <p:pic>
        <p:nvPicPr>
          <p:cNvPr id="22" name="Grafik 21"/>
          <p:cNvPicPr>
            <a:picLocks noChangeAspect="1"/>
          </p:cNvPicPr>
          <p:nvPr/>
        </p:nvPicPr>
        <p:blipFill>
          <a:blip r:embed="rId4"/>
          <a:stretch>
            <a:fillRect/>
          </a:stretch>
        </p:blipFill>
        <p:spPr>
          <a:xfrm>
            <a:off x="700530" y="3658476"/>
            <a:ext cx="333375" cy="304800"/>
          </a:xfrm>
          <a:prstGeom prst="rect">
            <a:avLst/>
          </a:prstGeom>
        </p:spPr>
      </p:pic>
      <p:pic>
        <p:nvPicPr>
          <p:cNvPr id="23" name="Grafik 22"/>
          <p:cNvPicPr>
            <a:picLocks noChangeAspect="1"/>
          </p:cNvPicPr>
          <p:nvPr/>
        </p:nvPicPr>
        <p:blipFill>
          <a:blip r:embed="rId4"/>
          <a:stretch>
            <a:fillRect/>
          </a:stretch>
        </p:blipFill>
        <p:spPr>
          <a:xfrm>
            <a:off x="3695700" y="4752975"/>
            <a:ext cx="333375" cy="304800"/>
          </a:xfrm>
          <a:prstGeom prst="rect">
            <a:avLst/>
          </a:prstGeom>
        </p:spPr>
      </p:pic>
      <p:pic>
        <p:nvPicPr>
          <p:cNvPr id="24" name="Grafik 23"/>
          <p:cNvPicPr>
            <a:picLocks noChangeAspect="1"/>
          </p:cNvPicPr>
          <p:nvPr/>
        </p:nvPicPr>
        <p:blipFill>
          <a:blip r:embed="rId4"/>
          <a:stretch>
            <a:fillRect/>
          </a:stretch>
        </p:blipFill>
        <p:spPr>
          <a:xfrm>
            <a:off x="8686800" y="4411930"/>
            <a:ext cx="333375" cy="304800"/>
          </a:xfrm>
          <a:prstGeom prst="rect">
            <a:avLst/>
          </a:prstGeom>
        </p:spPr>
      </p:pic>
      <p:pic>
        <p:nvPicPr>
          <p:cNvPr id="25" name="Grafik 24"/>
          <p:cNvPicPr>
            <a:picLocks noChangeAspect="1"/>
          </p:cNvPicPr>
          <p:nvPr/>
        </p:nvPicPr>
        <p:blipFill>
          <a:blip r:embed="rId4"/>
          <a:stretch>
            <a:fillRect/>
          </a:stretch>
        </p:blipFill>
        <p:spPr>
          <a:xfrm>
            <a:off x="7548562" y="2436351"/>
            <a:ext cx="333375" cy="304800"/>
          </a:xfrm>
          <a:prstGeom prst="rect">
            <a:avLst/>
          </a:prstGeom>
        </p:spPr>
      </p:pic>
      <p:pic>
        <p:nvPicPr>
          <p:cNvPr id="26" name="Grafik 25"/>
          <p:cNvPicPr>
            <a:picLocks noChangeAspect="1"/>
          </p:cNvPicPr>
          <p:nvPr/>
        </p:nvPicPr>
        <p:blipFill>
          <a:blip r:embed="rId5"/>
          <a:stretch>
            <a:fillRect/>
          </a:stretch>
        </p:blipFill>
        <p:spPr>
          <a:xfrm>
            <a:off x="671511" y="4376109"/>
            <a:ext cx="352425" cy="323850"/>
          </a:xfrm>
          <a:prstGeom prst="rect">
            <a:avLst/>
          </a:prstGeom>
        </p:spPr>
      </p:pic>
      <p:pic>
        <p:nvPicPr>
          <p:cNvPr id="27" name="Grafik 26"/>
          <p:cNvPicPr>
            <a:picLocks noChangeAspect="1"/>
          </p:cNvPicPr>
          <p:nvPr/>
        </p:nvPicPr>
        <p:blipFill>
          <a:blip r:embed="rId5"/>
          <a:stretch>
            <a:fillRect/>
          </a:stretch>
        </p:blipFill>
        <p:spPr>
          <a:xfrm>
            <a:off x="4935201" y="2762194"/>
            <a:ext cx="352425" cy="323850"/>
          </a:xfrm>
          <a:prstGeom prst="rect">
            <a:avLst/>
          </a:prstGeom>
        </p:spPr>
      </p:pic>
      <p:pic>
        <p:nvPicPr>
          <p:cNvPr id="28" name="Grafik 27"/>
          <p:cNvPicPr>
            <a:picLocks noChangeAspect="1"/>
          </p:cNvPicPr>
          <p:nvPr/>
        </p:nvPicPr>
        <p:blipFill>
          <a:blip r:embed="rId5"/>
          <a:stretch>
            <a:fillRect/>
          </a:stretch>
        </p:blipFill>
        <p:spPr>
          <a:xfrm>
            <a:off x="6759648" y="5834118"/>
            <a:ext cx="352425" cy="323850"/>
          </a:xfrm>
          <a:prstGeom prst="rect">
            <a:avLst/>
          </a:prstGeom>
        </p:spPr>
      </p:pic>
      <p:pic>
        <p:nvPicPr>
          <p:cNvPr id="29" name="Grafik 28"/>
          <p:cNvPicPr>
            <a:picLocks noChangeAspect="1"/>
          </p:cNvPicPr>
          <p:nvPr/>
        </p:nvPicPr>
        <p:blipFill>
          <a:blip r:embed="rId5"/>
          <a:stretch>
            <a:fillRect/>
          </a:stretch>
        </p:blipFill>
        <p:spPr>
          <a:xfrm>
            <a:off x="7915497" y="2426826"/>
            <a:ext cx="352425" cy="323850"/>
          </a:xfrm>
          <a:prstGeom prst="rect">
            <a:avLst/>
          </a:prstGeom>
        </p:spPr>
      </p:pic>
      <p:pic>
        <p:nvPicPr>
          <p:cNvPr id="30" name="Grafik 29"/>
          <p:cNvPicPr>
            <a:picLocks noChangeAspect="1"/>
          </p:cNvPicPr>
          <p:nvPr/>
        </p:nvPicPr>
        <p:blipFill>
          <a:blip r:embed="rId6"/>
          <a:stretch>
            <a:fillRect/>
          </a:stretch>
        </p:blipFill>
        <p:spPr>
          <a:xfrm>
            <a:off x="666749" y="5112792"/>
            <a:ext cx="361950" cy="323850"/>
          </a:xfrm>
          <a:prstGeom prst="rect">
            <a:avLst/>
          </a:prstGeom>
        </p:spPr>
      </p:pic>
      <p:pic>
        <p:nvPicPr>
          <p:cNvPr id="31" name="Grafik 30"/>
          <p:cNvPicPr>
            <a:picLocks noChangeAspect="1"/>
          </p:cNvPicPr>
          <p:nvPr/>
        </p:nvPicPr>
        <p:blipFill>
          <a:blip r:embed="rId6"/>
          <a:stretch>
            <a:fillRect/>
          </a:stretch>
        </p:blipFill>
        <p:spPr>
          <a:xfrm>
            <a:off x="4102173" y="4762361"/>
            <a:ext cx="361950" cy="323850"/>
          </a:xfrm>
          <a:prstGeom prst="rect">
            <a:avLst/>
          </a:prstGeom>
        </p:spPr>
      </p:pic>
      <p:pic>
        <p:nvPicPr>
          <p:cNvPr id="32" name="Grafik 31"/>
          <p:cNvPicPr>
            <a:picLocks noChangeAspect="1"/>
          </p:cNvPicPr>
          <p:nvPr/>
        </p:nvPicPr>
        <p:blipFill>
          <a:blip r:embed="rId6"/>
          <a:stretch>
            <a:fillRect/>
          </a:stretch>
        </p:blipFill>
        <p:spPr>
          <a:xfrm>
            <a:off x="5350724" y="2767732"/>
            <a:ext cx="361950" cy="323850"/>
          </a:xfrm>
          <a:prstGeom prst="rect">
            <a:avLst/>
          </a:prstGeom>
        </p:spPr>
      </p:pic>
      <p:pic>
        <p:nvPicPr>
          <p:cNvPr id="33" name="Grafik 32"/>
          <p:cNvPicPr>
            <a:picLocks noChangeAspect="1"/>
          </p:cNvPicPr>
          <p:nvPr/>
        </p:nvPicPr>
        <p:blipFill>
          <a:blip r:embed="rId6"/>
          <a:stretch>
            <a:fillRect/>
          </a:stretch>
        </p:blipFill>
        <p:spPr>
          <a:xfrm>
            <a:off x="9048750" y="4379838"/>
            <a:ext cx="361950" cy="323850"/>
          </a:xfrm>
          <a:prstGeom prst="rect">
            <a:avLst/>
          </a:prstGeom>
        </p:spPr>
      </p:pic>
      <p:sp>
        <p:nvSpPr>
          <p:cNvPr id="34" name="Textfeld 33"/>
          <p:cNvSpPr txBox="1"/>
          <p:nvPr/>
        </p:nvSpPr>
        <p:spPr>
          <a:xfrm>
            <a:off x="1066468" y="3498278"/>
            <a:ext cx="1014701" cy="646331"/>
          </a:xfrm>
          <a:prstGeom prst="rect">
            <a:avLst/>
          </a:prstGeom>
          <a:noFill/>
        </p:spPr>
        <p:txBody>
          <a:bodyPr wrap="none" rtlCol="0">
            <a:spAutoFit/>
          </a:bodyPr>
          <a:lstStyle/>
          <a:p>
            <a:r>
              <a:rPr lang="en-US" dirty="0" smtClean="0"/>
              <a:t>Cluster</a:t>
            </a:r>
          </a:p>
          <a:p>
            <a:r>
              <a:rPr lang="en-US" dirty="0" smtClean="0"/>
              <a:t>manager</a:t>
            </a:r>
            <a:endParaRPr lang="de-DE" dirty="0"/>
          </a:p>
        </p:txBody>
      </p:sp>
      <p:sp>
        <p:nvSpPr>
          <p:cNvPr id="35" name="Textfeld 34"/>
          <p:cNvSpPr txBox="1"/>
          <p:nvPr/>
        </p:nvSpPr>
        <p:spPr>
          <a:xfrm>
            <a:off x="1066468" y="4215571"/>
            <a:ext cx="912429" cy="646331"/>
          </a:xfrm>
          <a:prstGeom prst="rect">
            <a:avLst/>
          </a:prstGeom>
          <a:noFill/>
        </p:spPr>
        <p:txBody>
          <a:bodyPr wrap="none" rtlCol="0">
            <a:spAutoFit/>
          </a:bodyPr>
          <a:lstStyle/>
          <a:p>
            <a:r>
              <a:rPr lang="en-US" dirty="0" smtClean="0"/>
              <a:t>Naming</a:t>
            </a:r>
          </a:p>
          <a:p>
            <a:r>
              <a:rPr lang="en-US" dirty="0" smtClean="0"/>
              <a:t>service</a:t>
            </a:r>
            <a:endParaRPr lang="de-DE" dirty="0"/>
          </a:p>
        </p:txBody>
      </p:sp>
      <p:sp>
        <p:nvSpPr>
          <p:cNvPr id="36" name="Textfeld 35"/>
          <p:cNvSpPr txBox="1"/>
          <p:nvPr/>
        </p:nvSpPr>
        <p:spPr>
          <a:xfrm>
            <a:off x="1066468" y="4951551"/>
            <a:ext cx="1059457" cy="646331"/>
          </a:xfrm>
          <a:prstGeom prst="rect">
            <a:avLst/>
          </a:prstGeom>
          <a:noFill/>
        </p:spPr>
        <p:txBody>
          <a:bodyPr wrap="none" rtlCol="0">
            <a:spAutoFit/>
          </a:bodyPr>
          <a:lstStyle/>
          <a:p>
            <a:r>
              <a:rPr lang="en-US" dirty="0" smtClean="0"/>
              <a:t>File Store</a:t>
            </a:r>
          </a:p>
          <a:p>
            <a:r>
              <a:rPr lang="en-US" dirty="0" smtClean="0"/>
              <a:t>service</a:t>
            </a:r>
            <a:endParaRPr lang="de-DE" dirty="0"/>
          </a:p>
        </p:txBody>
      </p:sp>
      <p:sp>
        <p:nvSpPr>
          <p:cNvPr id="37" name="Textfeld 36"/>
          <p:cNvSpPr txBox="1"/>
          <p:nvPr/>
        </p:nvSpPr>
        <p:spPr>
          <a:xfrm>
            <a:off x="539331" y="6439218"/>
            <a:ext cx="3924792" cy="369332"/>
          </a:xfrm>
          <a:prstGeom prst="rect">
            <a:avLst/>
          </a:prstGeom>
          <a:noFill/>
        </p:spPr>
        <p:txBody>
          <a:bodyPr wrap="none" rtlCol="0">
            <a:spAutoFit/>
          </a:bodyPr>
          <a:lstStyle/>
          <a:p>
            <a:r>
              <a:rPr lang="en-US" dirty="0" err="1" smtClean="0"/>
              <a:t>Quelle</a:t>
            </a:r>
            <a:r>
              <a:rPr lang="en-US" dirty="0" smtClean="0"/>
              <a:t>: </a:t>
            </a:r>
            <a:r>
              <a:rPr lang="en-US" dirty="0" smtClean="0">
                <a:hlinkClick r:id="rId7"/>
              </a:rPr>
              <a:t>Introducing Azure Service Fabric</a:t>
            </a:r>
            <a:endParaRPr lang="de-DE" dirty="0"/>
          </a:p>
        </p:txBody>
      </p:sp>
    </p:spTree>
    <p:extLst>
      <p:ext uri="{BB962C8B-B14F-4D97-AF65-F5344CB8AC3E}">
        <p14:creationId xmlns:p14="http://schemas.microsoft.com/office/powerpoint/2010/main" val="163616315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bgerundetes Rechteck 23"/>
          <p:cNvSpPr/>
          <p:nvPr/>
        </p:nvSpPr>
        <p:spPr>
          <a:xfrm>
            <a:off x="499730" y="2736390"/>
            <a:ext cx="1690577" cy="2442771"/>
          </a:xfrm>
          <a:prstGeom prst="roundRect">
            <a:avLst/>
          </a:prstGeom>
          <a:solidFill>
            <a:schemeClr val="bg1">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dirty="0"/>
          </a:p>
        </p:txBody>
      </p:sp>
      <p:sp>
        <p:nvSpPr>
          <p:cNvPr id="9" name="Ellipse 8"/>
          <p:cNvSpPr/>
          <p:nvPr/>
        </p:nvSpPr>
        <p:spPr>
          <a:xfrm>
            <a:off x="4781550" y="2809875"/>
            <a:ext cx="4095750" cy="3152775"/>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 name="Titel 1"/>
          <p:cNvSpPr>
            <a:spLocks noGrp="1"/>
          </p:cNvSpPr>
          <p:nvPr>
            <p:ph type="title"/>
          </p:nvPr>
        </p:nvSpPr>
        <p:spPr/>
        <p:txBody>
          <a:bodyPr/>
          <a:lstStyle/>
          <a:p>
            <a:r>
              <a:rPr lang="de-DE" dirty="0" smtClean="0"/>
              <a:t>Hinter den Kulissen…Die Verteilung</a:t>
            </a:r>
            <a:endParaRPr lang="de-DE" dirty="0"/>
          </a:p>
        </p:txBody>
      </p:sp>
      <p:sp>
        <p:nvSpPr>
          <p:cNvPr id="4" name="Abgerundetes Rechteck 3"/>
          <p:cNvSpPr/>
          <p:nvPr/>
        </p:nvSpPr>
        <p:spPr>
          <a:xfrm>
            <a:off x="4057650" y="232410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dirty="0" smtClean="0"/>
              <a:t>Node.1</a:t>
            </a:r>
            <a:endParaRPr lang="de-DE" dirty="0"/>
          </a:p>
        </p:txBody>
      </p:sp>
      <p:sp>
        <p:nvSpPr>
          <p:cNvPr id="5" name="Abgerundetes Rechteck 4"/>
          <p:cNvSpPr/>
          <p:nvPr/>
        </p:nvSpPr>
        <p:spPr>
          <a:xfrm>
            <a:off x="6696075" y="1983581"/>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dirty="0" smtClean="0"/>
              <a:t>Node.2</a:t>
            </a:r>
            <a:endParaRPr lang="de-DE" dirty="0"/>
          </a:p>
        </p:txBody>
      </p:sp>
      <p:sp>
        <p:nvSpPr>
          <p:cNvPr id="6" name="Abgerundetes Rechteck 5"/>
          <p:cNvSpPr/>
          <p:nvPr/>
        </p:nvSpPr>
        <p:spPr>
          <a:xfrm>
            <a:off x="8153400" y="394335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dirty="0" smtClean="0"/>
              <a:t>Node.3</a:t>
            </a:r>
            <a:endParaRPr lang="de-DE" dirty="0"/>
          </a:p>
        </p:txBody>
      </p:sp>
      <p:sp>
        <p:nvSpPr>
          <p:cNvPr id="7" name="Abgerundetes Rechteck 6"/>
          <p:cNvSpPr/>
          <p:nvPr/>
        </p:nvSpPr>
        <p:spPr>
          <a:xfrm>
            <a:off x="5915025" y="533400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dirty="0" smtClean="0"/>
              <a:t>Node.4</a:t>
            </a:r>
            <a:endParaRPr lang="de-DE" dirty="0"/>
          </a:p>
        </p:txBody>
      </p:sp>
      <p:sp>
        <p:nvSpPr>
          <p:cNvPr id="8" name="Abgerundetes Rechteck 7"/>
          <p:cNvSpPr/>
          <p:nvPr/>
        </p:nvSpPr>
        <p:spPr>
          <a:xfrm>
            <a:off x="3276600" y="4333875"/>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dirty="0" smtClean="0"/>
              <a:t>Node.5</a:t>
            </a:r>
            <a:endParaRPr lang="de-DE" dirty="0"/>
          </a:p>
        </p:txBody>
      </p:sp>
      <p:sp>
        <p:nvSpPr>
          <p:cNvPr id="11" name="Textfeld 10"/>
          <p:cNvSpPr txBox="1"/>
          <p:nvPr/>
        </p:nvSpPr>
        <p:spPr>
          <a:xfrm>
            <a:off x="499730" y="2298551"/>
            <a:ext cx="2642839" cy="369332"/>
          </a:xfrm>
          <a:prstGeom prst="rect">
            <a:avLst/>
          </a:prstGeom>
          <a:noFill/>
        </p:spPr>
        <p:txBody>
          <a:bodyPr wrap="none" rtlCol="0">
            <a:spAutoFit/>
          </a:bodyPr>
          <a:lstStyle/>
          <a:p>
            <a:r>
              <a:rPr lang="de-DE" dirty="0" err="1" smtClean="0"/>
              <a:t>Application</a:t>
            </a:r>
            <a:r>
              <a:rPr lang="de-DE" dirty="0" smtClean="0"/>
              <a:t> (</a:t>
            </a:r>
            <a:r>
              <a:rPr lang="de-DE" dirty="0" err="1" smtClean="0"/>
              <a:t>Microservice</a:t>
            </a:r>
            <a:r>
              <a:rPr lang="de-DE" dirty="0" smtClean="0"/>
              <a:t>)</a:t>
            </a:r>
            <a:endParaRPr lang="de-DE" dirty="0"/>
          </a:p>
        </p:txBody>
      </p:sp>
      <p:sp>
        <p:nvSpPr>
          <p:cNvPr id="12" name="Sechseck 11"/>
          <p:cNvSpPr/>
          <p:nvPr/>
        </p:nvSpPr>
        <p:spPr>
          <a:xfrm>
            <a:off x="653015" y="3054955"/>
            <a:ext cx="404037" cy="361507"/>
          </a:xfrm>
          <a:prstGeom prst="hexagon">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
        <p:nvSpPr>
          <p:cNvPr id="13" name="Sechseck 12"/>
          <p:cNvSpPr/>
          <p:nvPr/>
        </p:nvSpPr>
        <p:spPr>
          <a:xfrm>
            <a:off x="653015" y="3743442"/>
            <a:ext cx="404037" cy="361507"/>
          </a:xfrm>
          <a:prstGeom prst="hexagon">
            <a:avLst/>
          </a:prstGeom>
          <a:solidFill>
            <a:srgbClr val="92D05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
        <p:nvSpPr>
          <p:cNvPr id="14" name="Sechseck 13"/>
          <p:cNvSpPr/>
          <p:nvPr/>
        </p:nvSpPr>
        <p:spPr>
          <a:xfrm>
            <a:off x="653015" y="4431928"/>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
        <p:nvSpPr>
          <p:cNvPr id="20" name="Textfeld 19"/>
          <p:cNvSpPr txBox="1"/>
          <p:nvPr/>
        </p:nvSpPr>
        <p:spPr>
          <a:xfrm>
            <a:off x="539331" y="6439218"/>
            <a:ext cx="3924792" cy="369332"/>
          </a:xfrm>
          <a:prstGeom prst="rect">
            <a:avLst/>
          </a:prstGeom>
          <a:noFill/>
        </p:spPr>
        <p:txBody>
          <a:bodyPr wrap="none" rtlCol="0">
            <a:spAutoFit/>
          </a:bodyPr>
          <a:lstStyle/>
          <a:p>
            <a:r>
              <a:rPr lang="de-DE" dirty="0" smtClean="0"/>
              <a:t>Quelle: </a:t>
            </a:r>
            <a:r>
              <a:rPr lang="de-DE" dirty="0" err="1" smtClean="0">
                <a:hlinkClick r:id="rId2"/>
              </a:rPr>
              <a:t>Introducing</a:t>
            </a:r>
            <a:r>
              <a:rPr lang="de-DE" dirty="0" smtClean="0">
                <a:hlinkClick r:id="rId2"/>
              </a:rPr>
              <a:t> </a:t>
            </a:r>
            <a:r>
              <a:rPr lang="de-DE" dirty="0" err="1" smtClean="0">
                <a:hlinkClick r:id="rId2"/>
              </a:rPr>
              <a:t>Azure</a:t>
            </a:r>
            <a:r>
              <a:rPr lang="de-DE" dirty="0" smtClean="0">
                <a:hlinkClick r:id="rId2"/>
              </a:rPr>
              <a:t> Service </a:t>
            </a:r>
            <a:r>
              <a:rPr lang="de-DE" dirty="0" err="1" smtClean="0">
                <a:hlinkClick r:id="rId2"/>
              </a:rPr>
              <a:t>Fabric</a:t>
            </a:r>
            <a:endParaRPr lang="de-DE" dirty="0"/>
          </a:p>
        </p:txBody>
      </p:sp>
      <p:grpSp>
        <p:nvGrpSpPr>
          <p:cNvPr id="33" name="Gruppieren 32"/>
          <p:cNvGrpSpPr/>
          <p:nvPr/>
        </p:nvGrpSpPr>
        <p:grpSpPr>
          <a:xfrm>
            <a:off x="9399181" y="4376108"/>
            <a:ext cx="404037" cy="369443"/>
            <a:chOff x="9399181" y="4376108"/>
            <a:chExt cx="404037" cy="369443"/>
          </a:xfrm>
        </p:grpSpPr>
        <p:sp>
          <p:nvSpPr>
            <p:cNvPr id="19" name="Sechseck 18"/>
            <p:cNvSpPr/>
            <p:nvPr/>
          </p:nvSpPr>
          <p:spPr>
            <a:xfrm>
              <a:off x="9399181" y="4384044"/>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
          <p:nvSpPr>
            <p:cNvPr id="22" name="Textfeld 21"/>
            <p:cNvSpPr txBox="1"/>
            <p:nvPr/>
          </p:nvSpPr>
          <p:spPr>
            <a:xfrm>
              <a:off x="9455967" y="4376108"/>
              <a:ext cx="290464" cy="369332"/>
            </a:xfrm>
            <a:prstGeom prst="rect">
              <a:avLst/>
            </a:prstGeom>
            <a:noFill/>
          </p:spPr>
          <p:txBody>
            <a:bodyPr wrap="none" rtlCol="0">
              <a:spAutoFit/>
            </a:bodyPr>
            <a:lstStyle/>
            <a:p>
              <a:r>
                <a:rPr lang="de-DE" dirty="0" smtClean="0"/>
                <a:t>S</a:t>
              </a:r>
              <a:endParaRPr lang="de-DE" dirty="0"/>
            </a:p>
          </p:txBody>
        </p:sp>
      </p:grpSp>
      <p:sp>
        <p:nvSpPr>
          <p:cNvPr id="23" name="Textfeld 22"/>
          <p:cNvSpPr txBox="1"/>
          <p:nvPr/>
        </p:nvSpPr>
        <p:spPr>
          <a:xfrm>
            <a:off x="1122321" y="2912542"/>
            <a:ext cx="1014701" cy="646331"/>
          </a:xfrm>
          <a:prstGeom prst="rect">
            <a:avLst/>
          </a:prstGeom>
          <a:noFill/>
        </p:spPr>
        <p:txBody>
          <a:bodyPr wrap="none" rtlCol="0">
            <a:spAutoFit/>
          </a:bodyPr>
          <a:lstStyle/>
          <a:p>
            <a:r>
              <a:rPr lang="de-DE" dirty="0" err="1" smtClean="0"/>
              <a:t>Stateless</a:t>
            </a:r>
            <a:endParaRPr lang="de-DE" dirty="0" smtClean="0"/>
          </a:p>
          <a:p>
            <a:r>
              <a:rPr lang="de-DE" dirty="0" smtClean="0"/>
              <a:t>Service</a:t>
            </a:r>
            <a:endParaRPr lang="de-DE" dirty="0"/>
          </a:p>
        </p:txBody>
      </p:sp>
      <p:sp>
        <p:nvSpPr>
          <p:cNvPr id="25" name="Textfeld 24"/>
          <p:cNvSpPr txBox="1"/>
          <p:nvPr/>
        </p:nvSpPr>
        <p:spPr>
          <a:xfrm>
            <a:off x="1122321" y="3605343"/>
            <a:ext cx="1014701" cy="646331"/>
          </a:xfrm>
          <a:prstGeom prst="rect">
            <a:avLst/>
          </a:prstGeom>
          <a:noFill/>
        </p:spPr>
        <p:txBody>
          <a:bodyPr wrap="none" rtlCol="0">
            <a:spAutoFit/>
          </a:bodyPr>
          <a:lstStyle/>
          <a:p>
            <a:r>
              <a:rPr lang="de-DE" dirty="0" err="1" smtClean="0"/>
              <a:t>Stateless</a:t>
            </a:r>
            <a:endParaRPr lang="de-DE" dirty="0" smtClean="0"/>
          </a:p>
          <a:p>
            <a:r>
              <a:rPr lang="de-DE" dirty="0" smtClean="0"/>
              <a:t>Service</a:t>
            </a:r>
            <a:endParaRPr lang="de-DE" dirty="0"/>
          </a:p>
        </p:txBody>
      </p:sp>
      <p:sp>
        <p:nvSpPr>
          <p:cNvPr id="26" name="Textfeld 25"/>
          <p:cNvSpPr txBox="1"/>
          <p:nvPr/>
        </p:nvSpPr>
        <p:spPr>
          <a:xfrm>
            <a:off x="1122321" y="4289515"/>
            <a:ext cx="959045" cy="646331"/>
          </a:xfrm>
          <a:prstGeom prst="rect">
            <a:avLst/>
          </a:prstGeom>
          <a:noFill/>
        </p:spPr>
        <p:txBody>
          <a:bodyPr wrap="none" rtlCol="0">
            <a:spAutoFit/>
          </a:bodyPr>
          <a:lstStyle/>
          <a:p>
            <a:r>
              <a:rPr lang="de-DE" dirty="0" err="1" smtClean="0"/>
              <a:t>Statefull</a:t>
            </a:r>
            <a:endParaRPr lang="de-DE" dirty="0" smtClean="0"/>
          </a:p>
          <a:p>
            <a:r>
              <a:rPr lang="de-DE" dirty="0" smtClean="0"/>
              <a:t>Service</a:t>
            </a:r>
            <a:endParaRPr lang="de-DE" dirty="0"/>
          </a:p>
        </p:txBody>
      </p:sp>
      <p:sp>
        <p:nvSpPr>
          <p:cNvPr id="27" name="Sechseck 26"/>
          <p:cNvSpPr/>
          <p:nvPr/>
        </p:nvSpPr>
        <p:spPr>
          <a:xfrm>
            <a:off x="645263" y="4431926"/>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
        <p:nvSpPr>
          <p:cNvPr id="28" name="Sechseck 27"/>
          <p:cNvSpPr/>
          <p:nvPr/>
        </p:nvSpPr>
        <p:spPr>
          <a:xfrm>
            <a:off x="645263" y="4429709"/>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
        <p:nvSpPr>
          <p:cNvPr id="29" name="Sechseck 28"/>
          <p:cNvSpPr/>
          <p:nvPr/>
        </p:nvSpPr>
        <p:spPr>
          <a:xfrm>
            <a:off x="653015" y="3054955"/>
            <a:ext cx="404037" cy="361507"/>
          </a:xfrm>
          <a:prstGeom prst="hexagon">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
        <p:nvSpPr>
          <p:cNvPr id="30" name="Sechseck 29"/>
          <p:cNvSpPr/>
          <p:nvPr/>
        </p:nvSpPr>
        <p:spPr>
          <a:xfrm>
            <a:off x="653015" y="3753497"/>
            <a:ext cx="404037" cy="361507"/>
          </a:xfrm>
          <a:prstGeom prst="hexagon">
            <a:avLst/>
          </a:prstGeom>
          <a:solidFill>
            <a:srgbClr val="92D05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
        <p:nvSpPr>
          <p:cNvPr id="31" name="Sechseck 30"/>
          <p:cNvSpPr/>
          <p:nvPr/>
        </p:nvSpPr>
        <p:spPr>
          <a:xfrm>
            <a:off x="653015" y="4427492"/>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grpSp>
        <p:nvGrpSpPr>
          <p:cNvPr id="32" name="Gruppieren 31"/>
          <p:cNvGrpSpPr/>
          <p:nvPr/>
        </p:nvGrpSpPr>
        <p:grpSpPr>
          <a:xfrm>
            <a:off x="7398931" y="2448368"/>
            <a:ext cx="404037" cy="379247"/>
            <a:chOff x="7398931" y="2448368"/>
            <a:chExt cx="404037" cy="379247"/>
          </a:xfrm>
        </p:grpSpPr>
        <p:sp>
          <p:nvSpPr>
            <p:cNvPr id="17" name="Sechseck 16"/>
            <p:cNvSpPr/>
            <p:nvPr/>
          </p:nvSpPr>
          <p:spPr>
            <a:xfrm>
              <a:off x="7398931" y="2448368"/>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
          <p:nvSpPr>
            <p:cNvPr id="3" name="Textfeld 2"/>
            <p:cNvSpPr txBox="1"/>
            <p:nvPr/>
          </p:nvSpPr>
          <p:spPr>
            <a:xfrm>
              <a:off x="7449305" y="2458283"/>
              <a:ext cx="303288" cy="369332"/>
            </a:xfrm>
            <a:prstGeom prst="rect">
              <a:avLst/>
            </a:prstGeom>
            <a:noFill/>
          </p:spPr>
          <p:txBody>
            <a:bodyPr wrap="none" rtlCol="0">
              <a:spAutoFit/>
            </a:bodyPr>
            <a:lstStyle/>
            <a:p>
              <a:r>
                <a:rPr lang="de-DE" dirty="0" smtClean="0"/>
                <a:t>P</a:t>
              </a:r>
              <a:endParaRPr lang="de-DE" dirty="0"/>
            </a:p>
          </p:txBody>
        </p:sp>
      </p:grpSp>
      <p:grpSp>
        <p:nvGrpSpPr>
          <p:cNvPr id="34" name="Gruppieren 33"/>
          <p:cNvGrpSpPr/>
          <p:nvPr/>
        </p:nvGrpSpPr>
        <p:grpSpPr>
          <a:xfrm>
            <a:off x="3979456" y="4809829"/>
            <a:ext cx="404037" cy="369332"/>
            <a:chOff x="3979456" y="4809829"/>
            <a:chExt cx="404037" cy="369332"/>
          </a:xfrm>
        </p:grpSpPr>
        <p:sp>
          <p:nvSpPr>
            <p:cNvPr id="18" name="Sechseck 17"/>
            <p:cNvSpPr/>
            <p:nvPr/>
          </p:nvSpPr>
          <p:spPr>
            <a:xfrm>
              <a:off x="3979456" y="4817654"/>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
          <p:nvSpPr>
            <p:cNvPr id="21" name="Textfeld 20"/>
            <p:cNvSpPr txBox="1"/>
            <p:nvPr/>
          </p:nvSpPr>
          <p:spPr>
            <a:xfrm>
              <a:off x="4036242" y="4809829"/>
              <a:ext cx="290464" cy="369332"/>
            </a:xfrm>
            <a:prstGeom prst="rect">
              <a:avLst/>
            </a:prstGeom>
            <a:noFill/>
          </p:spPr>
          <p:txBody>
            <a:bodyPr wrap="none" rtlCol="0">
              <a:spAutoFit/>
            </a:bodyPr>
            <a:lstStyle/>
            <a:p>
              <a:r>
                <a:rPr lang="de-DE" dirty="0" smtClean="0"/>
                <a:t>S</a:t>
              </a:r>
              <a:endParaRPr lang="de-DE" dirty="0"/>
            </a:p>
          </p:txBody>
        </p:sp>
      </p:grpSp>
    </p:spTree>
    <p:extLst>
      <p:ext uri="{BB962C8B-B14F-4D97-AF65-F5344CB8AC3E}">
        <p14:creationId xmlns:p14="http://schemas.microsoft.com/office/powerpoint/2010/main" val="2763706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08333E-6 7.40741E-7 L 0.34505 -0.03495 " pathEditMode="relative" rAng="0" ptsTypes="AA">
                                      <p:cBhvr>
                                        <p:cTn id="6" dur="2000" fill="hold"/>
                                        <p:tgtEl>
                                          <p:spTgt spid="12"/>
                                        </p:tgtEl>
                                        <p:attrNameLst>
                                          <p:attrName>ppt_x</p:attrName>
                                          <p:attrName>ppt_y</p:attrName>
                                        </p:attrNameLst>
                                      </p:cBhvr>
                                      <p:rCtr x="17253" y="-1759"/>
                                    </p:animMotion>
                                  </p:childTnLst>
                                </p:cTn>
                              </p:par>
                              <p:par>
                                <p:cTn id="7" presetID="42" presetClass="path" presetSubtype="0" accel="50000" decel="50000" fill="hold" grpId="0" nodeType="withEffect">
                                  <p:stCondLst>
                                    <p:cond delay="0"/>
                                  </p:stCondLst>
                                  <p:childTnLst>
                                    <p:animMotion origin="layout" path="M -2.08333E-6 -2.22222E-6 L 0.67735 0.09236 " pathEditMode="relative" rAng="0" ptsTypes="AA">
                                      <p:cBhvr>
                                        <p:cTn id="8" dur="2000" fill="hold"/>
                                        <p:tgtEl>
                                          <p:spTgt spid="13"/>
                                        </p:tgtEl>
                                        <p:attrNameLst>
                                          <p:attrName>ppt_x</p:attrName>
                                          <p:attrName>ppt_y</p:attrName>
                                        </p:attrNameLst>
                                      </p:cBhvr>
                                      <p:rCtr x="33867" y="4606"/>
                                    </p:animMotion>
                                  </p:childTnLst>
                                </p:cTn>
                              </p:par>
                              <p:par>
                                <p:cTn id="9" presetID="42" presetClass="path" presetSubtype="0" accel="50000" decel="50000" fill="hold" grpId="0" nodeType="withEffect">
                                  <p:stCondLst>
                                    <p:cond delay="0"/>
                                  </p:stCondLst>
                                  <p:childTnLst>
                                    <p:animMotion origin="layout" path="M -1.04167E-6 -3.7037E-6 L 0.5543 -0.28958 " pathEditMode="relative" rAng="0" ptsTypes="AA">
                                      <p:cBhvr>
                                        <p:cTn id="10" dur="2000" fill="hold"/>
                                        <p:tgtEl>
                                          <p:spTgt spid="27"/>
                                        </p:tgtEl>
                                        <p:attrNameLst>
                                          <p:attrName>ppt_x</p:attrName>
                                          <p:attrName>ppt_y</p:attrName>
                                        </p:attrNameLst>
                                      </p:cBhvr>
                                      <p:rCtr x="27708" y="-14491"/>
                                    </p:animMotion>
                                  </p:childTnLst>
                                </p:cTn>
                              </p:par>
                              <p:par>
                                <p:cTn id="11" presetID="42" presetClass="path" presetSubtype="0" accel="50000" decel="50000" fill="hold" grpId="0" nodeType="withEffect">
                                  <p:stCondLst>
                                    <p:cond delay="0"/>
                                  </p:stCondLst>
                                  <p:childTnLst>
                                    <p:animMotion origin="layout" path="M -2.08333E-6 -3.7037E-6 L 0.71719 -0.00787 " pathEditMode="relative" rAng="0" ptsTypes="AA">
                                      <p:cBhvr>
                                        <p:cTn id="12" dur="2000" fill="hold"/>
                                        <p:tgtEl>
                                          <p:spTgt spid="14"/>
                                        </p:tgtEl>
                                        <p:attrNameLst>
                                          <p:attrName>ppt_x</p:attrName>
                                          <p:attrName>ppt_y</p:attrName>
                                        </p:attrNameLst>
                                      </p:cBhvr>
                                      <p:rCtr x="35859" y="-394"/>
                                    </p:animMotion>
                                  </p:childTnLst>
                                </p:cTn>
                              </p:par>
                              <p:par>
                                <p:cTn id="13" presetID="42" presetClass="path" presetSubtype="0" accel="50000" decel="50000" fill="hold" grpId="0" nodeType="withEffect">
                                  <p:stCondLst>
                                    <p:cond delay="0"/>
                                  </p:stCondLst>
                                  <p:childTnLst>
                                    <p:animMotion origin="layout" path="M -1.04167E-6 -2.22222E-6 L 0.27279 0.05741 " pathEditMode="relative" rAng="0" ptsTypes="AA">
                                      <p:cBhvr>
                                        <p:cTn id="14" dur="2000" fill="hold"/>
                                        <p:tgtEl>
                                          <p:spTgt spid="28"/>
                                        </p:tgtEl>
                                        <p:attrNameLst>
                                          <p:attrName>ppt_x</p:attrName>
                                          <p:attrName>ppt_y</p:attrName>
                                        </p:attrNameLst>
                                      </p:cBhvr>
                                      <p:rCtr x="13633" y="2870"/>
                                    </p:animMotion>
                                  </p:childTnLst>
                                </p:cTn>
                              </p:par>
                            </p:childTnLst>
                          </p:cTn>
                        </p:par>
                        <p:par>
                          <p:cTn id="15" fill="hold">
                            <p:stCondLst>
                              <p:cond delay="2000"/>
                            </p:stCondLst>
                            <p:childTnLst>
                              <p:par>
                                <p:cTn id="16" presetID="1" presetClass="entr" presetSubtype="0" fill="hold" nodeType="afterEffect">
                                  <p:stCondLst>
                                    <p:cond delay="0"/>
                                  </p:stCondLst>
                                  <p:childTnLst>
                                    <p:set>
                                      <p:cBhvr>
                                        <p:cTn id="17" dur="1" fill="hold">
                                          <p:stCondLst>
                                            <p:cond delay="0"/>
                                          </p:stCondLst>
                                        </p:cTn>
                                        <p:tgtEl>
                                          <p:spTgt spid="32"/>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27" grpId="0" animBg="1"/>
      <p:bldP spid="28"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3768134" y="2756712"/>
            <a:ext cx="4095750" cy="3152775"/>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4" name="Abgerundetes Rechteck 3"/>
          <p:cNvSpPr/>
          <p:nvPr/>
        </p:nvSpPr>
        <p:spPr>
          <a:xfrm>
            <a:off x="4752754" y="1998921"/>
            <a:ext cx="2126511" cy="1350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Titel 1"/>
          <p:cNvSpPr>
            <a:spLocks noGrp="1"/>
          </p:cNvSpPr>
          <p:nvPr>
            <p:ph type="title"/>
          </p:nvPr>
        </p:nvSpPr>
        <p:spPr/>
        <p:txBody>
          <a:bodyPr/>
          <a:lstStyle/>
          <a:p>
            <a:r>
              <a:rPr lang="de-DE" dirty="0" smtClean="0"/>
              <a:t>Hinter den Kulissen…Ausfallsicherheit…</a:t>
            </a:r>
            <a:endParaRPr lang="de-DE" dirty="0"/>
          </a:p>
        </p:txBody>
      </p:sp>
      <p:sp>
        <p:nvSpPr>
          <p:cNvPr id="9" name="Zylinder 8"/>
          <p:cNvSpPr/>
          <p:nvPr/>
        </p:nvSpPr>
        <p:spPr>
          <a:xfrm>
            <a:off x="5507665" y="2674088"/>
            <a:ext cx="588335" cy="494414"/>
          </a:xfrm>
          <a:prstGeom prst="can">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
        <p:nvSpPr>
          <p:cNvPr id="11" name="Textfeld 10"/>
          <p:cNvSpPr txBox="1"/>
          <p:nvPr/>
        </p:nvSpPr>
        <p:spPr>
          <a:xfrm>
            <a:off x="4929067" y="1971920"/>
            <a:ext cx="1773884" cy="646331"/>
          </a:xfrm>
          <a:prstGeom prst="rect">
            <a:avLst/>
          </a:prstGeom>
          <a:noFill/>
        </p:spPr>
        <p:txBody>
          <a:bodyPr wrap="none" rtlCol="0">
            <a:spAutoFit/>
          </a:bodyPr>
          <a:lstStyle/>
          <a:p>
            <a:pPr algn="ctr"/>
            <a:r>
              <a:rPr lang="de-DE" dirty="0" err="1" smtClean="0"/>
              <a:t>Compute</a:t>
            </a:r>
            <a:endParaRPr lang="de-DE" dirty="0" smtClean="0"/>
          </a:p>
          <a:p>
            <a:pPr algn="ctr"/>
            <a:r>
              <a:rPr lang="de-DE" dirty="0" smtClean="0"/>
              <a:t>(</a:t>
            </a:r>
            <a:r>
              <a:rPr lang="de-DE" dirty="0" err="1" smtClean="0"/>
              <a:t>Stateful</a:t>
            </a:r>
            <a:r>
              <a:rPr lang="de-DE" dirty="0" smtClean="0"/>
              <a:t> Service)</a:t>
            </a:r>
            <a:endParaRPr lang="de-DE" dirty="0"/>
          </a:p>
        </p:txBody>
      </p:sp>
      <p:sp>
        <p:nvSpPr>
          <p:cNvPr id="12" name="Textfeld 11"/>
          <p:cNvSpPr txBox="1"/>
          <p:nvPr/>
        </p:nvSpPr>
        <p:spPr>
          <a:xfrm>
            <a:off x="5357614" y="3397196"/>
            <a:ext cx="916789" cy="369332"/>
          </a:xfrm>
          <a:prstGeom prst="rect">
            <a:avLst/>
          </a:prstGeom>
          <a:noFill/>
        </p:spPr>
        <p:txBody>
          <a:bodyPr wrap="none" rtlCol="0">
            <a:spAutoFit/>
          </a:bodyPr>
          <a:lstStyle/>
          <a:p>
            <a:r>
              <a:rPr lang="de-DE" b="1" dirty="0" smtClean="0"/>
              <a:t>P</a:t>
            </a:r>
            <a:r>
              <a:rPr lang="de-DE" dirty="0" smtClean="0"/>
              <a:t>rimary</a:t>
            </a:r>
            <a:endParaRPr lang="de-DE" dirty="0"/>
          </a:p>
        </p:txBody>
      </p:sp>
      <p:sp>
        <p:nvSpPr>
          <p:cNvPr id="13" name="Abgerundetes Rechteck 12"/>
          <p:cNvSpPr/>
          <p:nvPr/>
        </p:nvSpPr>
        <p:spPr>
          <a:xfrm>
            <a:off x="6879264" y="4199798"/>
            <a:ext cx="2126511" cy="1350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4" name="Zylinder 13"/>
          <p:cNvSpPr/>
          <p:nvPr/>
        </p:nvSpPr>
        <p:spPr>
          <a:xfrm>
            <a:off x="7634175" y="4874965"/>
            <a:ext cx="588335" cy="494414"/>
          </a:xfrm>
          <a:prstGeom prst="can">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
        <p:nvSpPr>
          <p:cNvPr id="15" name="Textfeld 14"/>
          <p:cNvSpPr txBox="1"/>
          <p:nvPr/>
        </p:nvSpPr>
        <p:spPr>
          <a:xfrm>
            <a:off x="7055577" y="4172797"/>
            <a:ext cx="1773884" cy="646331"/>
          </a:xfrm>
          <a:prstGeom prst="rect">
            <a:avLst/>
          </a:prstGeom>
          <a:noFill/>
        </p:spPr>
        <p:txBody>
          <a:bodyPr wrap="none" rtlCol="0">
            <a:spAutoFit/>
          </a:bodyPr>
          <a:lstStyle/>
          <a:p>
            <a:pPr algn="ctr"/>
            <a:r>
              <a:rPr lang="de-DE" dirty="0" err="1" smtClean="0"/>
              <a:t>Compute</a:t>
            </a:r>
            <a:endParaRPr lang="de-DE" dirty="0" smtClean="0"/>
          </a:p>
          <a:p>
            <a:pPr algn="ctr"/>
            <a:r>
              <a:rPr lang="de-DE" dirty="0" smtClean="0"/>
              <a:t>(</a:t>
            </a:r>
            <a:r>
              <a:rPr lang="de-DE" dirty="0" err="1" smtClean="0"/>
              <a:t>Stateful</a:t>
            </a:r>
            <a:r>
              <a:rPr lang="de-DE" dirty="0" smtClean="0"/>
              <a:t> Service)</a:t>
            </a:r>
            <a:endParaRPr lang="de-DE" dirty="0"/>
          </a:p>
        </p:txBody>
      </p:sp>
      <p:sp>
        <p:nvSpPr>
          <p:cNvPr id="16" name="Textfeld 15"/>
          <p:cNvSpPr txBox="1"/>
          <p:nvPr/>
        </p:nvSpPr>
        <p:spPr>
          <a:xfrm>
            <a:off x="7405368" y="5606025"/>
            <a:ext cx="1163332" cy="369332"/>
          </a:xfrm>
          <a:prstGeom prst="rect">
            <a:avLst/>
          </a:prstGeom>
          <a:noFill/>
        </p:spPr>
        <p:txBody>
          <a:bodyPr wrap="none" rtlCol="0">
            <a:spAutoFit/>
          </a:bodyPr>
          <a:lstStyle/>
          <a:p>
            <a:r>
              <a:rPr lang="de-DE" b="1" dirty="0" err="1" smtClean="0"/>
              <a:t>S</a:t>
            </a:r>
            <a:r>
              <a:rPr lang="de-DE" dirty="0" err="1" smtClean="0"/>
              <a:t>econdary</a:t>
            </a:r>
            <a:endParaRPr lang="de-DE" dirty="0"/>
          </a:p>
        </p:txBody>
      </p:sp>
      <p:sp>
        <p:nvSpPr>
          <p:cNvPr id="17" name="Abgerundetes Rechteck 16"/>
          <p:cNvSpPr/>
          <p:nvPr/>
        </p:nvSpPr>
        <p:spPr>
          <a:xfrm>
            <a:off x="2626243" y="4199798"/>
            <a:ext cx="2126511" cy="1350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8" name="Zylinder 17"/>
          <p:cNvSpPr/>
          <p:nvPr/>
        </p:nvSpPr>
        <p:spPr>
          <a:xfrm>
            <a:off x="3381154" y="4874965"/>
            <a:ext cx="588335" cy="494414"/>
          </a:xfrm>
          <a:prstGeom prst="can">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
        <p:nvSpPr>
          <p:cNvPr id="19" name="Textfeld 18"/>
          <p:cNvSpPr txBox="1"/>
          <p:nvPr/>
        </p:nvSpPr>
        <p:spPr>
          <a:xfrm>
            <a:off x="2802556" y="4172797"/>
            <a:ext cx="1773884" cy="646331"/>
          </a:xfrm>
          <a:prstGeom prst="rect">
            <a:avLst/>
          </a:prstGeom>
          <a:noFill/>
        </p:spPr>
        <p:txBody>
          <a:bodyPr wrap="none" rtlCol="0">
            <a:spAutoFit/>
          </a:bodyPr>
          <a:lstStyle/>
          <a:p>
            <a:pPr algn="ctr"/>
            <a:r>
              <a:rPr lang="de-DE" dirty="0" err="1" smtClean="0"/>
              <a:t>Compute</a:t>
            </a:r>
            <a:endParaRPr lang="de-DE" dirty="0" smtClean="0"/>
          </a:p>
          <a:p>
            <a:pPr algn="ctr"/>
            <a:r>
              <a:rPr lang="de-DE" dirty="0" smtClean="0"/>
              <a:t>(</a:t>
            </a:r>
            <a:r>
              <a:rPr lang="de-DE" dirty="0" err="1" smtClean="0"/>
              <a:t>Stateful</a:t>
            </a:r>
            <a:r>
              <a:rPr lang="de-DE" dirty="0" smtClean="0"/>
              <a:t> Service)</a:t>
            </a:r>
            <a:endParaRPr lang="de-DE" dirty="0"/>
          </a:p>
        </p:txBody>
      </p:sp>
      <p:sp>
        <p:nvSpPr>
          <p:cNvPr id="20" name="Textfeld 19"/>
          <p:cNvSpPr txBox="1"/>
          <p:nvPr/>
        </p:nvSpPr>
        <p:spPr>
          <a:xfrm>
            <a:off x="3152347" y="5606025"/>
            <a:ext cx="1163332" cy="369332"/>
          </a:xfrm>
          <a:prstGeom prst="rect">
            <a:avLst/>
          </a:prstGeom>
          <a:noFill/>
        </p:spPr>
        <p:txBody>
          <a:bodyPr wrap="none" rtlCol="0">
            <a:spAutoFit/>
          </a:bodyPr>
          <a:lstStyle/>
          <a:p>
            <a:r>
              <a:rPr lang="de-DE" b="1" dirty="0" err="1" smtClean="0"/>
              <a:t>S</a:t>
            </a:r>
            <a:r>
              <a:rPr lang="de-DE" dirty="0" err="1" smtClean="0"/>
              <a:t>econdary</a:t>
            </a:r>
            <a:endParaRPr lang="de-DE" dirty="0"/>
          </a:p>
        </p:txBody>
      </p:sp>
      <p:sp>
        <p:nvSpPr>
          <p:cNvPr id="21" name="Textfeld 20"/>
          <p:cNvSpPr txBox="1"/>
          <p:nvPr/>
        </p:nvSpPr>
        <p:spPr>
          <a:xfrm>
            <a:off x="838200" y="6417892"/>
            <a:ext cx="5523884" cy="369332"/>
          </a:xfrm>
          <a:prstGeom prst="rect">
            <a:avLst/>
          </a:prstGeom>
          <a:noFill/>
        </p:spPr>
        <p:txBody>
          <a:bodyPr wrap="none" rtlCol="0">
            <a:spAutoFit/>
          </a:bodyPr>
          <a:lstStyle/>
          <a:p>
            <a:r>
              <a:rPr lang="de-DE" dirty="0" smtClean="0"/>
              <a:t>Quelle: </a:t>
            </a:r>
            <a:r>
              <a:rPr lang="de-DE" dirty="0" err="1" smtClean="0">
                <a:hlinkClick r:id="rId2"/>
              </a:rPr>
              <a:t>Azure</a:t>
            </a:r>
            <a:r>
              <a:rPr lang="de-DE" dirty="0" smtClean="0">
                <a:hlinkClick r:id="rId2"/>
              </a:rPr>
              <a:t> Service </a:t>
            </a:r>
            <a:r>
              <a:rPr lang="de-DE" dirty="0" err="1" smtClean="0">
                <a:hlinkClick r:id="rId2"/>
              </a:rPr>
              <a:t>Fabric</a:t>
            </a:r>
            <a:r>
              <a:rPr lang="de-DE" dirty="0" smtClean="0">
                <a:hlinkClick r:id="rId2"/>
              </a:rPr>
              <a:t>: </a:t>
            </a:r>
            <a:r>
              <a:rPr lang="de-DE" dirty="0" err="1" smtClean="0">
                <a:hlinkClick r:id="rId2"/>
              </a:rPr>
              <a:t>PaaS</a:t>
            </a:r>
            <a:r>
              <a:rPr lang="de-DE" dirty="0" smtClean="0">
                <a:hlinkClick r:id="rId2"/>
              </a:rPr>
              <a:t> Auf </a:t>
            </a:r>
            <a:r>
              <a:rPr lang="de-DE" dirty="0" err="1" smtClean="0">
                <a:hlinkClick r:id="rId2"/>
              </a:rPr>
              <a:t>Microservice</a:t>
            </a:r>
            <a:r>
              <a:rPr lang="de-DE" dirty="0" smtClean="0">
                <a:hlinkClick r:id="rId2"/>
              </a:rPr>
              <a:t>-Basis</a:t>
            </a:r>
            <a:endParaRPr lang="de-DE" dirty="0"/>
          </a:p>
        </p:txBody>
      </p:sp>
    </p:spTree>
    <p:extLst>
      <p:ext uri="{BB962C8B-B14F-4D97-AF65-F5344CB8AC3E}">
        <p14:creationId xmlns:p14="http://schemas.microsoft.com/office/powerpoint/2010/main" val="109446797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bgerundetes Rechteck 23"/>
          <p:cNvSpPr/>
          <p:nvPr/>
        </p:nvSpPr>
        <p:spPr>
          <a:xfrm>
            <a:off x="245730" y="2101391"/>
            <a:ext cx="1690577" cy="2104053"/>
          </a:xfrm>
          <a:prstGeom prst="roundRect">
            <a:avLst/>
          </a:prstGeom>
          <a:solidFill>
            <a:schemeClr val="bg1">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dirty="0"/>
          </a:p>
        </p:txBody>
      </p:sp>
      <p:sp>
        <p:nvSpPr>
          <p:cNvPr id="9" name="Ellipse 8"/>
          <p:cNvSpPr/>
          <p:nvPr/>
        </p:nvSpPr>
        <p:spPr>
          <a:xfrm>
            <a:off x="4781550" y="2809875"/>
            <a:ext cx="4095750" cy="3152775"/>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2" name="Titel 1"/>
          <p:cNvSpPr>
            <a:spLocks noGrp="1"/>
          </p:cNvSpPr>
          <p:nvPr>
            <p:ph type="title"/>
          </p:nvPr>
        </p:nvSpPr>
        <p:spPr/>
        <p:txBody>
          <a:bodyPr/>
          <a:lstStyle/>
          <a:p>
            <a:r>
              <a:rPr lang="en-US" dirty="0" smtClean="0"/>
              <a:t>Das Applications-Modell</a:t>
            </a:r>
            <a:endParaRPr lang="de-DE" dirty="0"/>
          </a:p>
        </p:txBody>
      </p:sp>
      <p:sp>
        <p:nvSpPr>
          <p:cNvPr id="4" name="Abgerundetes Rechteck 3"/>
          <p:cNvSpPr/>
          <p:nvPr/>
        </p:nvSpPr>
        <p:spPr>
          <a:xfrm>
            <a:off x="4057650" y="232410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Node.1</a:t>
            </a:r>
            <a:endParaRPr lang="de-DE" dirty="0"/>
          </a:p>
        </p:txBody>
      </p:sp>
      <p:sp>
        <p:nvSpPr>
          <p:cNvPr id="5" name="Abgerundetes Rechteck 4"/>
          <p:cNvSpPr/>
          <p:nvPr/>
        </p:nvSpPr>
        <p:spPr>
          <a:xfrm>
            <a:off x="6696075" y="1983581"/>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Node.2</a:t>
            </a:r>
            <a:endParaRPr lang="de-DE" dirty="0"/>
          </a:p>
        </p:txBody>
      </p:sp>
      <p:sp>
        <p:nvSpPr>
          <p:cNvPr id="6" name="Abgerundetes Rechteck 5"/>
          <p:cNvSpPr/>
          <p:nvPr/>
        </p:nvSpPr>
        <p:spPr>
          <a:xfrm>
            <a:off x="8153400" y="394335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Node.3</a:t>
            </a:r>
            <a:endParaRPr lang="de-DE" dirty="0"/>
          </a:p>
        </p:txBody>
      </p:sp>
      <p:sp>
        <p:nvSpPr>
          <p:cNvPr id="7" name="Abgerundetes Rechteck 6"/>
          <p:cNvSpPr/>
          <p:nvPr/>
        </p:nvSpPr>
        <p:spPr>
          <a:xfrm>
            <a:off x="5915025" y="533400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Node.4</a:t>
            </a:r>
            <a:endParaRPr lang="de-DE" dirty="0"/>
          </a:p>
        </p:txBody>
      </p:sp>
      <p:sp>
        <p:nvSpPr>
          <p:cNvPr id="8" name="Abgerundetes Rechteck 7"/>
          <p:cNvSpPr/>
          <p:nvPr/>
        </p:nvSpPr>
        <p:spPr>
          <a:xfrm>
            <a:off x="3276600" y="4333875"/>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Node.5</a:t>
            </a:r>
            <a:endParaRPr lang="de-DE" dirty="0"/>
          </a:p>
        </p:txBody>
      </p:sp>
      <p:sp>
        <p:nvSpPr>
          <p:cNvPr id="11" name="Textfeld 10"/>
          <p:cNvSpPr txBox="1"/>
          <p:nvPr/>
        </p:nvSpPr>
        <p:spPr>
          <a:xfrm>
            <a:off x="245730" y="1663551"/>
            <a:ext cx="2982676" cy="369332"/>
          </a:xfrm>
          <a:prstGeom prst="rect">
            <a:avLst/>
          </a:prstGeom>
          <a:noFill/>
        </p:spPr>
        <p:txBody>
          <a:bodyPr wrap="none" rtlCol="0">
            <a:spAutoFit/>
          </a:bodyPr>
          <a:lstStyle/>
          <a:p>
            <a:r>
              <a:rPr lang="en-US" dirty="0" smtClean="0"/>
              <a:t>Application 1 (</a:t>
            </a:r>
            <a:r>
              <a:rPr lang="en-US" dirty="0" err="1" smtClean="0"/>
              <a:t>Microservice</a:t>
            </a:r>
            <a:r>
              <a:rPr lang="en-US" dirty="0" smtClean="0"/>
              <a:t> 1)</a:t>
            </a:r>
            <a:endParaRPr lang="de-DE" dirty="0"/>
          </a:p>
        </p:txBody>
      </p:sp>
      <p:sp>
        <p:nvSpPr>
          <p:cNvPr id="12" name="Sechseck 11"/>
          <p:cNvSpPr/>
          <p:nvPr/>
        </p:nvSpPr>
        <p:spPr>
          <a:xfrm>
            <a:off x="399015" y="2292955"/>
            <a:ext cx="404037" cy="361507"/>
          </a:xfrm>
          <a:prstGeom prst="hexagon">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13" name="Sechseck 12"/>
          <p:cNvSpPr/>
          <p:nvPr/>
        </p:nvSpPr>
        <p:spPr>
          <a:xfrm>
            <a:off x="399015" y="2981442"/>
            <a:ext cx="404037" cy="361507"/>
          </a:xfrm>
          <a:prstGeom prst="hexagon">
            <a:avLst/>
          </a:prstGeom>
          <a:solidFill>
            <a:srgbClr val="92D05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14" name="Sechseck 13"/>
          <p:cNvSpPr/>
          <p:nvPr/>
        </p:nvSpPr>
        <p:spPr>
          <a:xfrm>
            <a:off x="399015" y="3669928"/>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20" name="Textfeld 19"/>
          <p:cNvSpPr txBox="1"/>
          <p:nvPr/>
        </p:nvSpPr>
        <p:spPr>
          <a:xfrm>
            <a:off x="539331" y="6439218"/>
            <a:ext cx="3924792" cy="369332"/>
          </a:xfrm>
          <a:prstGeom prst="rect">
            <a:avLst/>
          </a:prstGeom>
          <a:noFill/>
        </p:spPr>
        <p:txBody>
          <a:bodyPr wrap="none" rtlCol="0">
            <a:spAutoFit/>
          </a:bodyPr>
          <a:lstStyle/>
          <a:p>
            <a:r>
              <a:rPr lang="en-US" dirty="0" err="1" smtClean="0"/>
              <a:t>Quelle</a:t>
            </a:r>
            <a:r>
              <a:rPr lang="en-US" dirty="0" smtClean="0"/>
              <a:t>: </a:t>
            </a:r>
            <a:r>
              <a:rPr lang="en-US" dirty="0" smtClean="0">
                <a:hlinkClick r:id="rId2"/>
              </a:rPr>
              <a:t>Introducing Azure Service Fabric</a:t>
            </a:r>
            <a:endParaRPr lang="de-DE" dirty="0"/>
          </a:p>
        </p:txBody>
      </p:sp>
      <p:grpSp>
        <p:nvGrpSpPr>
          <p:cNvPr id="33" name="Gruppieren 32"/>
          <p:cNvGrpSpPr/>
          <p:nvPr/>
        </p:nvGrpSpPr>
        <p:grpSpPr>
          <a:xfrm>
            <a:off x="9399181" y="4376108"/>
            <a:ext cx="404037" cy="369443"/>
            <a:chOff x="9399181" y="4376108"/>
            <a:chExt cx="404037" cy="369443"/>
          </a:xfrm>
        </p:grpSpPr>
        <p:sp>
          <p:nvSpPr>
            <p:cNvPr id="19" name="Sechseck 18"/>
            <p:cNvSpPr/>
            <p:nvPr/>
          </p:nvSpPr>
          <p:spPr>
            <a:xfrm>
              <a:off x="9399181" y="4384044"/>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22" name="Textfeld 21"/>
            <p:cNvSpPr txBox="1"/>
            <p:nvPr/>
          </p:nvSpPr>
          <p:spPr>
            <a:xfrm>
              <a:off x="9455967" y="4376108"/>
              <a:ext cx="290464" cy="369332"/>
            </a:xfrm>
            <a:prstGeom prst="rect">
              <a:avLst/>
            </a:prstGeom>
            <a:noFill/>
          </p:spPr>
          <p:txBody>
            <a:bodyPr wrap="none" rtlCol="0">
              <a:spAutoFit/>
            </a:bodyPr>
            <a:lstStyle/>
            <a:p>
              <a:r>
                <a:rPr lang="en-US" dirty="0" smtClean="0"/>
                <a:t>S</a:t>
              </a:r>
              <a:endParaRPr lang="de-DE" dirty="0"/>
            </a:p>
          </p:txBody>
        </p:sp>
      </p:grpSp>
      <p:sp>
        <p:nvSpPr>
          <p:cNvPr id="23" name="Textfeld 22"/>
          <p:cNvSpPr txBox="1"/>
          <p:nvPr/>
        </p:nvSpPr>
        <p:spPr>
          <a:xfrm>
            <a:off x="868321" y="2150542"/>
            <a:ext cx="1014701" cy="646331"/>
          </a:xfrm>
          <a:prstGeom prst="rect">
            <a:avLst/>
          </a:prstGeom>
          <a:noFill/>
        </p:spPr>
        <p:txBody>
          <a:bodyPr wrap="none" rtlCol="0">
            <a:spAutoFit/>
          </a:bodyPr>
          <a:lstStyle/>
          <a:p>
            <a:r>
              <a:rPr lang="en-US" dirty="0" smtClean="0"/>
              <a:t>Stateless</a:t>
            </a:r>
          </a:p>
          <a:p>
            <a:r>
              <a:rPr lang="en-US" dirty="0" smtClean="0"/>
              <a:t>Service</a:t>
            </a:r>
            <a:endParaRPr lang="de-DE" dirty="0"/>
          </a:p>
        </p:txBody>
      </p:sp>
      <p:sp>
        <p:nvSpPr>
          <p:cNvPr id="25" name="Textfeld 24"/>
          <p:cNvSpPr txBox="1"/>
          <p:nvPr/>
        </p:nvSpPr>
        <p:spPr>
          <a:xfrm>
            <a:off x="868321" y="2843343"/>
            <a:ext cx="1014701" cy="646331"/>
          </a:xfrm>
          <a:prstGeom prst="rect">
            <a:avLst/>
          </a:prstGeom>
          <a:noFill/>
        </p:spPr>
        <p:txBody>
          <a:bodyPr wrap="none" rtlCol="0">
            <a:spAutoFit/>
          </a:bodyPr>
          <a:lstStyle/>
          <a:p>
            <a:r>
              <a:rPr lang="en-US" dirty="0" smtClean="0"/>
              <a:t>Stateless</a:t>
            </a:r>
          </a:p>
          <a:p>
            <a:r>
              <a:rPr lang="en-US" dirty="0" smtClean="0"/>
              <a:t>Service</a:t>
            </a:r>
            <a:endParaRPr lang="de-DE" dirty="0"/>
          </a:p>
        </p:txBody>
      </p:sp>
      <p:sp>
        <p:nvSpPr>
          <p:cNvPr id="26" name="Textfeld 25"/>
          <p:cNvSpPr txBox="1"/>
          <p:nvPr/>
        </p:nvSpPr>
        <p:spPr>
          <a:xfrm>
            <a:off x="868321" y="3527515"/>
            <a:ext cx="906145" cy="646331"/>
          </a:xfrm>
          <a:prstGeom prst="rect">
            <a:avLst/>
          </a:prstGeom>
          <a:noFill/>
        </p:spPr>
        <p:txBody>
          <a:bodyPr wrap="none" rtlCol="0">
            <a:spAutoFit/>
          </a:bodyPr>
          <a:lstStyle/>
          <a:p>
            <a:r>
              <a:rPr lang="en-US" dirty="0" err="1" smtClean="0"/>
              <a:t>Stateful</a:t>
            </a:r>
            <a:endParaRPr lang="en-US" dirty="0" smtClean="0"/>
          </a:p>
          <a:p>
            <a:r>
              <a:rPr lang="en-US" dirty="0" smtClean="0"/>
              <a:t>Service</a:t>
            </a:r>
            <a:endParaRPr lang="de-DE" dirty="0"/>
          </a:p>
        </p:txBody>
      </p:sp>
      <p:sp>
        <p:nvSpPr>
          <p:cNvPr id="27" name="Sechseck 26"/>
          <p:cNvSpPr/>
          <p:nvPr/>
        </p:nvSpPr>
        <p:spPr>
          <a:xfrm>
            <a:off x="391263" y="3669926"/>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28" name="Sechseck 27"/>
          <p:cNvSpPr/>
          <p:nvPr/>
        </p:nvSpPr>
        <p:spPr>
          <a:xfrm>
            <a:off x="391263" y="3667709"/>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29" name="Sechseck 28"/>
          <p:cNvSpPr/>
          <p:nvPr/>
        </p:nvSpPr>
        <p:spPr>
          <a:xfrm>
            <a:off x="399015" y="2292955"/>
            <a:ext cx="404037" cy="361507"/>
          </a:xfrm>
          <a:prstGeom prst="hexagon">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30" name="Sechseck 29"/>
          <p:cNvSpPr/>
          <p:nvPr/>
        </p:nvSpPr>
        <p:spPr>
          <a:xfrm>
            <a:off x="399015" y="2991497"/>
            <a:ext cx="404037" cy="361507"/>
          </a:xfrm>
          <a:prstGeom prst="hexagon">
            <a:avLst/>
          </a:prstGeom>
          <a:solidFill>
            <a:srgbClr val="92D05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31" name="Sechseck 30"/>
          <p:cNvSpPr/>
          <p:nvPr/>
        </p:nvSpPr>
        <p:spPr>
          <a:xfrm>
            <a:off x="399015" y="3665492"/>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grpSp>
        <p:nvGrpSpPr>
          <p:cNvPr id="32" name="Gruppieren 31"/>
          <p:cNvGrpSpPr/>
          <p:nvPr/>
        </p:nvGrpSpPr>
        <p:grpSpPr>
          <a:xfrm>
            <a:off x="7398931" y="2448368"/>
            <a:ext cx="404037" cy="379247"/>
            <a:chOff x="7398931" y="2448368"/>
            <a:chExt cx="404037" cy="379247"/>
          </a:xfrm>
        </p:grpSpPr>
        <p:sp>
          <p:nvSpPr>
            <p:cNvPr id="17" name="Sechseck 16"/>
            <p:cNvSpPr/>
            <p:nvPr/>
          </p:nvSpPr>
          <p:spPr>
            <a:xfrm>
              <a:off x="7398931" y="2448368"/>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3" name="Textfeld 2"/>
            <p:cNvSpPr txBox="1"/>
            <p:nvPr/>
          </p:nvSpPr>
          <p:spPr>
            <a:xfrm>
              <a:off x="7449305" y="2458283"/>
              <a:ext cx="303288" cy="369332"/>
            </a:xfrm>
            <a:prstGeom prst="rect">
              <a:avLst/>
            </a:prstGeom>
            <a:noFill/>
          </p:spPr>
          <p:txBody>
            <a:bodyPr wrap="none" rtlCol="0">
              <a:spAutoFit/>
            </a:bodyPr>
            <a:lstStyle/>
            <a:p>
              <a:r>
                <a:rPr lang="en-US" dirty="0" smtClean="0"/>
                <a:t>P</a:t>
              </a:r>
              <a:endParaRPr lang="de-DE" dirty="0"/>
            </a:p>
          </p:txBody>
        </p:sp>
      </p:grpSp>
      <p:grpSp>
        <p:nvGrpSpPr>
          <p:cNvPr id="34" name="Gruppieren 33"/>
          <p:cNvGrpSpPr/>
          <p:nvPr/>
        </p:nvGrpSpPr>
        <p:grpSpPr>
          <a:xfrm>
            <a:off x="3979456" y="4809829"/>
            <a:ext cx="404037" cy="369332"/>
            <a:chOff x="3979456" y="4809829"/>
            <a:chExt cx="404037" cy="369332"/>
          </a:xfrm>
        </p:grpSpPr>
        <p:sp>
          <p:nvSpPr>
            <p:cNvPr id="18" name="Sechseck 17"/>
            <p:cNvSpPr/>
            <p:nvPr/>
          </p:nvSpPr>
          <p:spPr>
            <a:xfrm>
              <a:off x="3979456" y="4817654"/>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21" name="Textfeld 20"/>
            <p:cNvSpPr txBox="1"/>
            <p:nvPr/>
          </p:nvSpPr>
          <p:spPr>
            <a:xfrm>
              <a:off x="4036242" y="4809829"/>
              <a:ext cx="290464" cy="369332"/>
            </a:xfrm>
            <a:prstGeom prst="rect">
              <a:avLst/>
            </a:prstGeom>
            <a:noFill/>
          </p:spPr>
          <p:txBody>
            <a:bodyPr wrap="none" rtlCol="0">
              <a:spAutoFit/>
            </a:bodyPr>
            <a:lstStyle/>
            <a:p>
              <a:r>
                <a:rPr lang="en-US" dirty="0" smtClean="0"/>
                <a:t>S</a:t>
              </a:r>
              <a:endParaRPr lang="de-DE" dirty="0"/>
            </a:p>
          </p:txBody>
        </p:sp>
      </p:grpSp>
      <p:sp>
        <p:nvSpPr>
          <p:cNvPr id="36" name="Sechseck 35"/>
          <p:cNvSpPr/>
          <p:nvPr/>
        </p:nvSpPr>
        <p:spPr>
          <a:xfrm>
            <a:off x="4464123" y="2771997"/>
            <a:ext cx="404037" cy="361507"/>
          </a:xfrm>
          <a:prstGeom prst="hexagon">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37" name="Sechseck 36"/>
          <p:cNvSpPr/>
          <p:nvPr/>
        </p:nvSpPr>
        <p:spPr>
          <a:xfrm>
            <a:off x="8871320" y="4384044"/>
            <a:ext cx="404037" cy="361507"/>
          </a:xfrm>
          <a:prstGeom prst="hexagon">
            <a:avLst/>
          </a:prstGeom>
          <a:solidFill>
            <a:srgbClr val="92D05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38" name="Abgerundetes Rechteck 37"/>
          <p:cNvSpPr/>
          <p:nvPr/>
        </p:nvSpPr>
        <p:spPr>
          <a:xfrm>
            <a:off x="245730" y="4695406"/>
            <a:ext cx="1690577" cy="1437455"/>
          </a:xfrm>
          <a:prstGeom prst="roundRect">
            <a:avLst/>
          </a:prstGeom>
          <a:solidFill>
            <a:schemeClr val="bg1">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dirty="0"/>
          </a:p>
        </p:txBody>
      </p:sp>
      <p:sp>
        <p:nvSpPr>
          <p:cNvPr id="39" name="Textfeld 38"/>
          <p:cNvSpPr txBox="1"/>
          <p:nvPr/>
        </p:nvSpPr>
        <p:spPr>
          <a:xfrm>
            <a:off x="245730" y="4257566"/>
            <a:ext cx="2982676" cy="369332"/>
          </a:xfrm>
          <a:prstGeom prst="rect">
            <a:avLst/>
          </a:prstGeom>
          <a:noFill/>
        </p:spPr>
        <p:txBody>
          <a:bodyPr wrap="none" rtlCol="0">
            <a:spAutoFit/>
          </a:bodyPr>
          <a:lstStyle/>
          <a:p>
            <a:r>
              <a:rPr lang="en-US" dirty="0" smtClean="0"/>
              <a:t>Application 2 (</a:t>
            </a:r>
            <a:r>
              <a:rPr lang="en-US" dirty="0" err="1" smtClean="0"/>
              <a:t>Microservice</a:t>
            </a:r>
            <a:r>
              <a:rPr lang="en-US" dirty="0" smtClean="0"/>
              <a:t> 2)</a:t>
            </a:r>
            <a:endParaRPr lang="de-DE" dirty="0"/>
          </a:p>
        </p:txBody>
      </p:sp>
      <p:sp>
        <p:nvSpPr>
          <p:cNvPr id="43" name="Textfeld 42"/>
          <p:cNvSpPr txBox="1"/>
          <p:nvPr/>
        </p:nvSpPr>
        <p:spPr>
          <a:xfrm>
            <a:off x="868321" y="4744557"/>
            <a:ext cx="1014701" cy="646331"/>
          </a:xfrm>
          <a:prstGeom prst="rect">
            <a:avLst/>
          </a:prstGeom>
          <a:noFill/>
        </p:spPr>
        <p:txBody>
          <a:bodyPr wrap="none" rtlCol="0">
            <a:spAutoFit/>
          </a:bodyPr>
          <a:lstStyle/>
          <a:p>
            <a:r>
              <a:rPr lang="en-US" dirty="0" smtClean="0"/>
              <a:t>Stateless</a:t>
            </a:r>
          </a:p>
          <a:p>
            <a:r>
              <a:rPr lang="en-US" dirty="0" smtClean="0"/>
              <a:t>Service</a:t>
            </a:r>
            <a:endParaRPr lang="de-DE" dirty="0"/>
          </a:p>
        </p:txBody>
      </p:sp>
      <p:sp>
        <p:nvSpPr>
          <p:cNvPr id="45" name="Textfeld 44"/>
          <p:cNvSpPr txBox="1"/>
          <p:nvPr/>
        </p:nvSpPr>
        <p:spPr>
          <a:xfrm>
            <a:off x="868321" y="5359530"/>
            <a:ext cx="906145" cy="646331"/>
          </a:xfrm>
          <a:prstGeom prst="rect">
            <a:avLst/>
          </a:prstGeom>
          <a:noFill/>
        </p:spPr>
        <p:txBody>
          <a:bodyPr wrap="none" rtlCol="0">
            <a:spAutoFit/>
          </a:bodyPr>
          <a:lstStyle/>
          <a:p>
            <a:r>
              <a:rPr lang="en-US" dirty="0" err="1" smtClean="0"/>
              <a:t>Stateful</a:t>
            </a:r>
            <a:endParaRPr lang="en-US" dirty="0" smtClean="0"/>
          </a:p>
          <a:p>
            <a:r>
              <a:rPr lang="en-US" dirty="0" smtClean="0"/>
              <a:t>Service</a:t>
            </a:r>
            <a:endParaRPr lang="de-DE" dirty="0"/>
          </a:p>
        </p:txBody>
      </p:sp>
      <p:sp>
        <p:nvSpPr>
          <p:cNvPr id="48" name="Sechseck 47"/>
          <p:cNvSpPr/>
          <p:nvPr/>
        </p:nvSpPr>
        <p:spPr>
          <a:xfrm>
            <a:off x="424415" y="4886970"/>
            <a:ext cx="404037" cy="361507"/>
          </a:xfrm>
          <a:prstGeom prst="hexagon">
            <a:avLst/>
          </a:prstGeom>
          <a:solidFill>
            <a:srgbClr val="00B0F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50" name="Sechseck 49"/>
          <p:cNvSpPr/>
          <p:nvPr/>
        </p:nvSpPr>
        <p:spPr>
          <a:xfrm>
            <a:off x="424415" y="5490816"/>
            <a:ext cx="404037" cy="361507"/>
          </a:xfrm>
          <a:prstGeom prst="hexagon">
            <a:avLst/>
          </a:prstGeom>
          <a:solidFill>
            <a:srgbClr val="FFFF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51" name="Sechseck 50"/>
          <p:cNvSpPr/>
          <p:nvPr/>
        </p:nvSpPr>
        <p:spPr>
          <a:xfrm>
            <a:off x="424415" y="5490816"/>
            <a:ext cx="404037" cy="361507"/>
          </a:xfrm>
          <a:prstGeom prst="hexagon">
            <a:avLst/>
          </a:prstGeom>
          <a:solidFill>
            <a:srgbClr val="FFFF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52" name="Sechseck 51"/>
          <p:cNvSpPr/>
          <p:nvPr/>
        </p:nvSpPr>
        <p:spPr>
          <a:xfrm>
            <a:off x="424415" y="5490816"/>
            <a:ext cx="404037" cy="361507"/>
          </a:xfrm>
          <a:prstGeom prst="hexagon">
            <a:avLst/>
          </a:prstGeom>
          <a:solidFill>
            <a:srgbClr val="FFFF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53" name="Sechseck 52"/>
          <p:cNvSpPr/>
          <p:nvPr/>
        </p:nvSpPr>
        <p:spPr>
          <a:xfrm>
            <a:off x="424415" y="5490816"/>
            <a:ext cx="404037" cy="361507"/>
          </a:xfrm>
          <a:prstGeom prst="hexagon">
            <a:avLst/>
          </a:prstGeom>
          <a:solidFill>
            <a:srgbClr val="FFFF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54" name="Sechseck 53"/>
          <p:cNvSpPr/>
          <p:nvPr/>
        </p:nvSpPr>
        <p:spPr>
          <a:xfrm>
            <a:off x="424415" y="4886970"/>
            <a:ext cx="404037" cy="361507"/>
          </a:xfrm>
          <a:prstGeom prst="hexagon">
            <a:avLst/>
          </a:prstGeom>
          <a:solidFill>
            <a:srgbClr val="00B0F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10" name="Textfeld 9"/>
          <p:cNvSpPr txBox="1"/>
          <p:nvPr/>
        </p:nvSpPr>
        <p:spPr>
          <a:xfrm>
            <a:off x="6987203" y="2459206"/>
            <a:ext cx="290464" cy="369332"/>
          </a:xfrm>
          <a:prstGeom prst="rect">
            <a:avLst/>
          </a:prstGeom>
          <a:noFill/>
        </p:spPr>
        <p:txBody>
          <a:bodyPr wrap="none" rtlCol="0">
            <a:spAutoFit/>
          </a:bodyPr>
          <a:lstStyle/>
          <a:p>
            <a:r>
              <a:rPr lang="en-US" dirty="0"/>
              <a:t>S</a:t>
            </a:r>
            <a:endParaRPr lang="de-DE" dirty="0"/>
          </a:p>
        </p:txBody>
      </p:sp>
      <p:sp>
        <p:nvSpPr>
          <p:cNvPr id="55" name="Textfeld 54"/>
          <p:cNvSpPr txBox="1"/>
          <p:nvPr/>
        </p:nvSpPr>
        <p:spPr>
          <a:xfrm>
            <a:off x="5042172" y="2790586"/>
            <a:ext cx="303288" cy="369332"/>
          </a:xfrm>
          <a:prstGeom prst="rect">
            <a:avLst/>
          </a:prstGeom>
          <a:noFill/>
        </p:spPr>
        <p:txBody>
          <a:bodyPr wrap="none" rtlCol="0">
            <a:spAutoFit/>
          </a:bodyPr>
          <a:lstStyle/>
          <a:p>
            <a:r>
              <a:rPr lang="en-US" dirty="0" smtClean="0"/>
              <a:t>P</a:t>
            </a:r>
            <a:endParaRPr lang="de-DE" dirty="0"/>
          </a:p>
        </p:txBody>
      </p:sp>
      <p:sp>
        <p:nvSpPr>
          <p:cNvPr id="56" name="Textfeld 55"/>
          <p:cNvSpPr txBox="1"/>
          <p:nvPr/>
        </p:nvSpPr>
        <p:spPr>
          <a:xfrm>
            <a:off x="6950420" y="5815862"/>
            <a:ext cx="290464" cy="369332"/>
          </a:xfrm>
          <a:prstGeom prst="rect">
            <a:avLst/>
          </a:prstGeom>
          <a:noFill/>
        </p:spPr>
        <p:txBody>
          <a:bodyPr wrap="none" rtlCol="0">
            <a:spAutoFit/>
          </a:bodyPr>
          <a:lstStyle/>
          <a:p>
            <a:r>
              <a:rPr lang="en-US" dirty="0"/>
              <a:t>S</a:t>
            </a:r>
            <a:endParaRPr lang="de-DE" dirty="0"/>
          </a:p>
        </p:txBody>
      </p:sp>
    </p:spTree>
    <p:extLst>
      <p:ext uri="{BB962C8B-B14F-4D97-AF65-F5344CB8AC3E}">
        <p14:creationId xmlns:p14="http://schemas.microsoft.com/office/powerpoint/2010/main" val="1685921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08333E-6 1.11111E-6 L 0.48841 0.13796 " pathEditMode="relative" rAng="0" ptsTypes="AA">
                                      <p:cBhvr>
                                        <p:cTn id="6" dur="2000" fill="hold"/>
                                        <p:tgtEl>
                                          <p:spTgt spid="48"/>
                                        </p:tgtEl>
                                        <p:attrNameLst>
                                          <p:attrName>ppt_x</p:attrName>
                                          <p:attrName>ppt_y</p:attrName>
                                        </p:attrNameLst>
                                      </p:cBhvr>
                                      <p:rCtr x="24414" y="6898"/>
                                    </p:animMotion>
                                  </p:childTnLst>
                                </p:cTn>
                              </p:par>
                              <p:par>
                                <p:cTn id="7" presetID="42" presetClass="path" presetSubtype="0" accel="50000" decel="50000" fill="hold" grpId="0" nodeType="withEffect">
                                  <p:stCondLst>
                                    <p:cond delay="0"/>
                                  </p:stCondLst>
                                  <p:childTnLst>
                                    <p:animMotion origin="layout" path="M -2.08333E-6 -3.33333E-6 L 0.37344 -0.39537 " pathEditMode="relative" rAng="0" ptsTypes="AA">
                                      <p:cBhvr>
                                        <p:cTn id="8" dur="2000" fill="hold"/>
                                        <p:tgtEl>
                                          <p:spTgt spid="53"/>
                                        </p:tgtEl>
                                        <p:attrNameLst>
                                          <p:attrName>ppt_x</p:attrName>
                                          <p:attrName>ppt_y</p:attrName>
                                        </p:attrNameLst>
                                      </p:cBhvr>
                                      <p:rCtr x="18672" y="-19769"/>
                                    </p:animMotion>
                                  </p:childTnLst>
                                </p:cTn>
                              </p:par>
                              <p:par>
                                <p:cTn id="9" presetID="42" presetClass="path" presetSubtype="0" accel="50000" decel="50000" fill="hold" grpId="0" nodeType="withEffect">
                                  <p:stCondLst>
                                    <p:cond delay="0"/>
                                  </p:stCondLst>
                                  <p:childTnLst>
                                    <p:animMotion origin="layout" path="M -2.08333E-6 -3.33333E-6 L 0.53334 -0.44097 " pathEditMode="relative" rAng="0" ptsTypes="AA">
                                      <p:cBhvr>
                                        <p:cTn id="10" dur="2000" fill="hold"/>
                                        <p:tgtEl>
                                          <p:spTgt spid="52"/>
                                        </p:tgtEl>
                                        <p:attrNameLst>
                                          <p:attrName>ppt_x</p:attrName>
                                          <p:attrName>ppt_y</p:attrName>
                                        </p:attrNameLst>
                                      </p:cBhvr>
                                      <p:rCtr x="26667" y="-22060"/>
                                    </p:animMotion>
                                  </p:childTnLst>
                                </p:cTn>
                              </p:par>
                              <p:par>
                                <p:cTn id="11" presetID="42" presetClass="path" presetSubtype="0" accel="50000" decel="50000" fill="hold" grpId="0" nodeType="withEffect">
                                  <p:stCondLst>
                                    <p:cond delay="0"/>
                                  </p:stCondLst>
                                  <p:childTnLst>
                                    <p:animMotion origin="layout" path="M -2.08333E-6 -3.33333E-6 L 0.53047 0.04723 " pathEditMode="relative" rAng="0" ptsTypes="AA">
                                      <p:cBhvr>
                                        <p:cTn id="12" dur="2000" fill="hold"/>
                                        <p:tgtEl>
                                          <p:spTgt spid="51"/>
                                        </p:tgtEl>
                                        <p:attrNameLst>
                                          <p:attrName>ppt_x</p:attrName>
                                          <p:attrName>ppt_y</p:attrName>
                                        </p:attrNameLst>
                                      </p:cBhvr>
                                      <p:rCtr x="26523" y="2361"/>
                                    </p:animMotion>
                                  </p:childTnLst>
                                </p:cTn>
                              </p:par>
                            </p:childTnLst>
                          </p:cTn>
                        </p:par>
                        <p:par>
                          <p:cTn id="13" fill="hold">
                            <p:stCondLst>
                              <p:cond delay="2000"/>
                            </p:stCondLst>
                            <p:childTnLst>
                              <p:par>
                                <p:cTn id="14" presetID="1"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55"/>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1" grpId="0" animBg="1"/>
      <p:bldP spid="52" grpId="0" animBg="1"/>
      <p:bldP spid="53" grpId="0" animBg="1"/>
      <p:bldP spid="10" grpId="0"/>
      <p:bldP spid="55" grpId="0"/>
      <p:bldP spid="56"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Puh….Was kostet mich das Ganze ?</a:t>
            </a:r>
            <a:endParaRPr lang="de-DE" dirty="0"/>
          </a:p>
        </p:txBody>
      </p:sp>
      <p:sp>
        <p:nvSpPr>
          <p:cNvPr id="3" name="Inhaltsplatzhalter 2"/>
          <p:cNvSpPr>
            <a:spLocks noGrp="1"/>
          </p:cNvSpPr>
          <p:nvPr>
            <p:ph idx="1"/>
          </p:nvPr>
        </p:nvSpPr>
        <p:spPr>
          <a:xfrm>
            <a:off x="838200" y="1825624"/>
            <a:ext cx="10515600" cy="4855607"/>
          </a:xfrm>
        </p:spPr>
        <p:txBody>
          <a:bodyPr>
            <a:normAutofit/>
          </a:bodyPr>
          <a:lstStyle/>
          <a:p>
            <a:r>
              <a:rPr lang="de-DE" dirty="0" smtClean="0">
                <a:solidFill>
                  <a:schemeClr val="bg1">
                    <a:lumMod val="65000"/>
                  </a:schemeClr>
                </a:solidFill>
              </a:rPr>
              <a:t>Service </a:t>
            </a:r>
            <a:r>
              <a:rPr lang="de-DE" dirty="0" err="1" smtClean="0">
                <a:solidFill>
                  <a:schemeClr val="bg1">
                    <a:lumMod val="65000"/>
                  </a:schemeClr>
                </a:solidFill>
              </a:rPr>
              <a:t>Fabric</a:t>
            </a:r>
            <a:r>
              <a:rPr lang="de-DE" dirty="0" smtClean="0">
                <a:solidFill>
                  <a:schemeClr val="bg1">
                    <a:lumMod val="65000"/>
                  </a:schemeClr>
                </a:solidFill>
              </a:rPr>
              <a:t> ist aktuell für virtuelle Windows Server-Computer der A- und D-Serie im Standard-Tarif verfügbar. </a:t>
            </a:r>
            <a:r>
              <a:rPr lang="de-DE" dirty="0" smtClean="0"/>
              <a:t>Ihnen werden lediglich die gewählten </a:t>
            </a:r>
            <a:r>
              <a:rPr lang="de-DE" dirty="0" err="1" smtClean="0"/>
              <a:t>Compute</a:t>
            </a:r>
            <a:r>
              <a:rPr lang="de-DE" dirty="0" smtClean="0"/>
              <a:t>-Instanzen sowie weitere zugrunde liegende Infrastrukturressourcen in Rechnung gestellt, die Sie genutzt haben (z. B. Speicher- und Netzwerkressourcen). Für den Service </a:t>
            </a:r>
            <a:r>
              <a:rPr lang="de-DE" dirty="0" err="1" smtClean="0"/>
              <a:t>Fabric</a:t>
            </a:r>
            <a:r>
              <a:rPr lang="de-DE" dirty="0" smtClean="0"/>
              <a:t>-Dienst selbst fallen keine inkrementellen Kosten an. </a:t>
            </a:r>
            <a:r>
              <a:rPr lang="de-DE" dirty="0" smtClean="0">
                <a:solidFill>
                  <a:schemeClr val="bg1">
                    <a:lumMod val="65000"/>
                  </a:schemeClr>
                </a:solidFill>
              </a:rPr>
              <a:t>Einzelheiten zu den Preisen für virtuelle Computer finden Sie in der </a:t>
            </a:r>
            <a:r>
              <a:rPr lang="de-DE" dirty="0" smtClean="0">
                <a:solidFill>
                  <a:schemeClr val="bg1">
                    <a:lumMod val="65000"/>
                  </a:schemeClr>
                </a:solidFill>
                <a:hlinkClick r:id="rId2"/>
              </a:rPr>
              <a:t>Preisübersicht für Virtual Machines</a:t>
            </a:r>
            <a:r>
              <a:rPr lang="de-DE" dirty="0" smtClean="0">
                <a:solidFill>
                  <a:schemeClr val="bg1">
                    <a:lumMod val="65000"/>
                  </a:schemeClr>
                </a:solidFill>
              </a:rPr>
              <a:t>.</a:t>
            </a:r>
          </a:p>
          <a:p>
            <a:r>
              <a:rPr lang="de-DE" dirty="0" smtClean="0"/>
              <a:t>Mindestens 5 Maschinen im Portal</a:t>
            </a:r>
          </a:p>
          <a:p>
            <a:pPr lvl="1"/>
            <a:r>
              <a:rPr lang="de-DE" dirty="0" smtClean="0"/>
              <a:t>=&gt; ab ca. 188 Euro für die kleinsten A1 Standard Maschinen </a:t>
            </a:r>
            <a:br>
              <a:rPr lang="de-DE" dirty="0" smtClean="0"/>
            </a:br>
            <a:r>
              <a:rPr lang="de-DE" dirty="0" smtClean="0"/>
              <a:t>(Stand 09.03.2016)</a:t>
            </a:r>
            <a:endParaRPr lang="de-DE" dirty="0"/>
          </a:p>
        </p:txBody>
      </p:sp>
      <p:sp>
        <p:nvSpPr>
          <p:cNvPr id="4" name="Textfeld 3"/>
          <p:cNvSpPr txBox="1"/>
          <p:nvPr/>
        </p:nvSpPr>
        <p:spPr>
          <a:xfrm>
            <a:off x="2563174" y="6311900"/>
            <a:ext cx="7065652" cy="369332"/>
          </a:xfrm>
          <a:prstGeom prst="rect">
            <a:avLst/>
          </a:prstGeom>
          <a:noFill/>
        </p:spPr>
        <p:txBody>
          <a:bodyPr wrap="none" rtlCol="0">
            <a:spAutoFit/>
          </a:bodyPr>
          <a:lstStyle/>
          <a:p>
            <a:r>
              <a:rPr lang="de-DE" dirty="0" smtClean="0"/>
              <a:t>Quelle: https://azure.microsoft.com/de-de/pricing/details/service-fabric/</a:t>
            </a:r>
            <a:endParaRPr lang="de-DE" dirty="0"/>
          </a:p>
        </p:txBody>
      </p:sp>
      <p:pic>
        <p:nvPicPr>
          <p:cNvPr id="6" name="Grafik 5"/>
          <p:cNvPicPr>
            <a:picLocks noChangeAspect="1"/>
          </p:cNvPicPr>
          <p:nvPr/>
        </p:nvPicPr>
        <p:blipFill>
          <a:blip r:embed="rId3"/>
          <a:stretch>
            <a:fillRect/>
          </a:stretch>
        </p:blipFill>
        <p:spPr>
          <a:xfrm>
            <a:off x="6143625" y="2119312"/>
            <a:ext cx="5210175" cy="31718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8726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Demo - Ok, was </a:t>
            </a:r>
            <a:r>
              <a:rPr lang="en-US" dirty="0" err="1" smtClean="0"/>
              <a:t>brauche</a:t>
            </a:r>
            <a:r>
              <a:rPr lang="en-US" dirty="0" smtClean="0"/>
              <a:t> </a:t>
            </a:r>
            <a:r>
              <a:rPr lang="en-US" dirty="0" err="1" smtClean="0"/>
              <a:t>ich</a:t>
            </a:r>
            <a:r>
              <a:rPr lang="en-US" dirty="0" smtClean="0"/>
              <a:t> für den Start?</a:t>
            </a:r>
            <a:endParaRPr lang="de-DE" dirty="0"/>
          </a:p>
        </p:txBody>
      </p:sp>
      <p:sp>
        <p:nvSpPr>
          <p:cNvPr id="3" name="Inhaltsplatzhalter 2"/>
          <p:cNvSpPr>
            <a:spLocks noGrp="1"/>
          </p:cNvSpPr>
          <p:nvPr>
            <p:ph idx="1"/>
          </p:nvPr>
        </p:nvSpPr>
        <p:spPr/>
        <p:txBody>
          <a:bodyPr>
            <a:normAutofit/>
          </a:bodyPr>
          <a:lstStyle/>
          <a:p>
            <a:r>
              <a:rPr lang="en-US" dirty="0" smtClean="0"/>
              <a:t>Windows 8/Windows 8.1</a:t>
            </a:r>
          </a:p>
          <a:p>
            <a:r>
              <a:rPr lang="en-US" dirty="0" smtClean="0"/>
              <a:t>Windows Server 2012 R2</a:t>
            </a:r>
          </a:p>
          <a:p>
            <a:r>
              <a:rPr lang="en-US" dirty="0" smtClean="0"/>
              <a:t>Windows 10</a:t>
            </a:r>
          </a:p>
          <a:p>
            <a:r>
              <a:rPr lang="en-US" dirty="0" smtClean="0"/>
              <a:t>Visual Studio 2015</a:t>
            </a:r>
          </a:p>
          <a:p>
            <a:r>
              <a:rPr lang="en-US" dirty="0" smtClean="0"/>
              <a:t>Microsoft Azure Service Fabric SDK</a:t>
            </a:r>
          </a:p>
          <a:p>
            <a:r>
              <a:rPr lang="en-US" dirty="0" err="1" smtClean="0"/>
              <a:t>Powershell</a:t>
            </a:r>
            <a:r>
              <a:rPr lang="en-US" dirty="0" smtClean="0"/>
              <a:t> / PowerShell ISE</a:t>
            </a:r>
          </a:p>
          <a:p>
            <a:pPr lvl="1"/>
            <a:r>
              <a:rPr lang="en-US" dirty="0" err="1" smtClean="0"/>
              <a:t>Eventuell</a:t>
            </a:r>
            <a:r>
              <a:rPr lang="en-US" dirty="0" smtClean="0"/>
              <a:t> </a:t>
            </a:r>
            <a:r>
              <a:rPr lang="en-US" dirty="0" err="1" smtClean="0"/>
              <a:t>noch</a:t>
            </a:r>
            <a:r>
              <a:rPr lang="en-US" dirty="0" smtClean="0"/>
              <a:t> den </a:t>
            </a:r>
            <a:r>
              <a:rPr lang="en-US" dirty="0" err="1" smtClean="0"/>
              <a:t>Pfad</a:t>
            </a:r>
            <a:r>
              <a:rPr lang="en-US" dirty="0" smtClean="0"/>
              <a:t>: “c:\Program Files\Microsoft Service Fabric\bin\Fabric” </a:t>
            </a:r>
            <a:r>
              <a:rPr lang="en-US" dirty="0" err="1" smtClean="0"/>
              <a:t>mit</a:t>
            </a:r>
            <a:r>
              <a:rPr lang="en-US" dirty="0" smtClean="0"/>
              <a:t> den Path </a:t>
            </a:r>
            <a:r>
              <a:rPr lang="en-US" dirty="0" err="1" smtClean="0"/>
              <a:t>aufnehmen</a:t>
            </a:r>
            <a:r>
              <a:rPr lang="en-US" dirty="0" smtClean="0"/>
              <a:t>.</a:t>
            </a:r>
          </a:p>
          <a:p>
            <a:r>
              <a:rPr lang="en-US" dirty="0" smtClean="0"/>
              <a:t>ASP.NET 5</a:t>
            </a:r>
          </a:p>
          <a:p>
            <a:pPr lvl="1"/>
            <a:endParaRPr lang="de-DE" dirty="0"/>
          </a:p>
        </p:txBody>
      </p:sp>
      <p:sp>
        <p:nvSpPr>
          <p:cNvPr id="5" name="Textfeld 4"/>
          <p:cNvSpPr txBox="1"/>
          <p:nvPr/>
        </p:nvSpPr>
        <p:spPr>
          <a:xfrm>
            <a:off x="838200" y="6311900"/>
            <a:ext cx="8989127" cy="369332"/>
          </a:xfrm>
          <a:prstGeom prst="rect">
            <a:avLst/>
          </a:prstGeom>
          <a:noFill/>
        </p:spPr>
        <p:txBody>
          <a:bodyPr wrap="none" rtlCol="0">
            <a:spAutoFit/>
          </a:bodyPr>
          <a:lstStyle/>
          <a:p>
            <a:r>
              <a:rPr lang="en-US" dirty="0" err="1" smtClean="0"/>
              <a:t>Quelle</a:t>
            </a:r>
            <a:r>
              <a:rPr lang="en-US" dirty="0"/>
              <a:t>: https://azure.microsoft.com/en-us/documentation/articles/service-fabric-get-started/</a:t>
            </a:r>
            <a:endParaRPr lang="de-DE" dirty="0"/>
          </a:p>
        </p:txBody>
      </p:sp>
    </p:spTree>
    <p:extLst>
      <p:ext uri="{BB962C8B-B14F-4D97-AF65-F5344CB8AC3E}">
        <p14:creationId xmlns:p14="http://schemas.microsoft.com/office/powerpoint/2010/main" val="1232147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Demo: </a:t>
            </a:r>
            <a:r>
              <a:rPr lang="de-DE" dirty="0" err="1" smtClean="0"/>
              <a:t>Microservice</a:t>
            </a:r>
            <a:r>
              <a:rPr lang="de-DE" dirty="0" smtClean="0"/>
              <a:t> mit Service </a:t>
            </a:r>
            <a:r>
              <a:rPr lang="de-DE" dirty="0" err="1" smtClean="0"/>
              <a:t>Fabric</a:t>
            </a:r>
            <a:r>
              <a:rPr lang="de-DE" dirty="0" smtClean="0"/>
              <a:t> </a:t>
            </a:r>
            <a:r>
              <a:rPr lang="de-DE" dirty="0" err="1" smtClean="0"/>
              <a:t>Reliable</a:t>
            </a:r>
            <a:r>
              <a:rPr lang="de-DE" dirty="0" smtClean="0"/>
              <a:t> Services</a:t>
            </a:r>
            <a:endParaRPr lang="de-DE" dirty="0"/>
          </a:p>
        </p:txBody>
      </p:sp>
      <p:sp>
        <p:nvSpPr>
          <p:cNvPr id="4" name="Abgerundetes Rechteck 3"/>
          <p:cNvSpPr/>
          <p:nvPr/>
        </p:nvSpPr>
        <p:spPr>
          <a:xfrm>
            <a:off x="6082547" y="2147544"/>
            <a:ext cx="2601798" cy="37895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de-DE" dirty="0"/>
          </a:p>
        </p:txBody>
      </p:sp>
      <p:grpSp>
        <p:nvGrpSpPr>
          <p:cNvPr id="34" name="Gruppieren 33"/>
          <p:cNvGrpSpPr/>
          <p:nvPr/>
        </p:nvGrpSpPr>
        <p:grpSpPr>
          <a:xfrm>
            <a:off x="6714143" y="2797993"/>
            <a:ext cx="1442301" cy="1423448"/>
            <a:chOff x="6714143" y="2797993"/>
            <a:chExt cx="1442301" cy="1423448"/>
          </a:xfrm>
        </p:grpSpPr>
        <p:sp>
          <p:nvSpPr>
            <p:cNvPr id="6" name="Rechteck 5"/>
            <p:cNvSpPr/>
            <p:nvPr/>
          </p:nvSpPr>
          <p:spPr>
            <a:xfrm>
              <a:off x="6714143" y="2797993"/>
              <a:ext cx="1442301" cy="142344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8" name="Ellipse 7"/>
            <p:cNvSpPr/>
            <p:nvPr/>
          </p:nvSpPr>
          <p:spPr>
            <a:xfrm>
              <a:off x="7045161" y="3118848"/>
              <a:ext cx="780264" cy="781737"/>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cxnSp>
          <p:nvCxnSpPr>
            <p:cNvPr id="10" name="Gerader Verbinder 9"/>
            <p:cNvCxnSpPr/>
            <p:nvPr/>
          </p:nvCxnSpPr>
          <p:spPr>
            <a:xfrm>
              <a:off x="7666250" y="3420162"/>
              <a:ext cx="159175" cy="207390"/>
            </a:xfrm>
            <a:prstGeom prst="line">
              <a:avLst/>
            </a:prstGeom>
            <a:noFill/>
            <a:ln w="38100"/>
          </p:spPr>
          <p:style>
            <a:lnRef idx="2">
              <a:schemeClr val="dk1"/>
            </a:lnRef>
            <a:fillRef idx="1">
              <a:schemeClr val="lt1"/>
            </a:fillRef>
            <a:effectRef idx="0">
              <a:schemeClr val="dk1"/>
            </a:effectRef>
            <a:fontRef idx="minor">
              <a:schemeClr val="dk1"/>
            </a:fontRef>
          </p:style>
        </p:cxnSp>
        <p:cxnSp>
          <p:nvCxnSpPr>
            <p:cNvPr id="12" name="Gerader Verbinder 11"/>
            <p:cNvCxnSpPr/>
            <p:nvPr/>
          </p:nvCxnSpPr>
          <p:spPr>
            <a:xfrm flipV="1">
              <a:off x="7809550" y="3420162"/>
              <a:ext cx="143825" cy="202504"/>
            </a:xfrm>
            <a:prstGeom prst="line">
              <a:avLst/>
            </a:prstGeom>
            <a:noFill/>
            <a:ln w="38100"/>
          </p:spPr>
          <p:style>
            <a:lnRef idx="2">
              <a:schemeClr val="dk1"/>
            </a:lnRef>
            <a:fillRef idx="1">
              <a:schemeClr val="lt1"/>
            </a:fillRef>
            <a:effectRef idx="0">
              <a:schemeClr val="dk1"/>
            </a:effectRef>
            <a:fontRef idx="minor">
              <a:schemeClr val="dk1"/>
            </a:fontRef>
          </p:style>
        </p:cxnSp>
      </p:grpSp>
      <p:grpSp>
        <p:nvGrpSpPr>
          <p:cNvPr id="35" name="Gruppieren 34"/>
          <p:cNvGrpSpPr/>
          <p:nvPr/>
        </p:nvGrpSpPr>
        <p:grpSpPr>
          <a:xfrm>
            <a:off x="5449033" y="4114714"/>
            <a:ext cx="2707411" cy="847811"/>
            <a:chOff x="5449033" y="4114714"/>
            <a:chExt cx="2707411" cy="847811"/>
          </a:xfrm>
        </p:grpSpPr>
        <p:sp>
          <p:nvSpPr>
            <p:cNvPr id="16" name="Rechteck 15"/>
            <p:cNvSpPr/>
            <p:nvPr/>
          </p:nvSpPr>
          <p:spPr>
            <a:xfrm>
              <a:off x="6714143" y="4329456"/>
              <a:ext cx="1442301" cy="63306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cxnSp>
          <p:nvCxnSpPr>
            <p:cNvPr id="19" name="Gerader Verbinder 18"/>
            <p:cNvCxnSpPr>
              <a:endCxn id="16" idx="1"/>
            </p:cNvCxnSpPr>
            <p:nvPr/>
          </p:nvCxnSpPr>
          <p:spPr>
            <a:xfrm>
              <a:off x="5715000" y="4645990"/>
              <a:ext cx="999143" cy="1"/>
            </a:xfrm>
            <a:prstGeom prst="line">
              <a:avLst/>
            </a:prstGeom>
            <a:noFill/>
            <a:ln w="38100"/>
          </p:spPr>
          <p:style>
            <a:lnRef idx="2">
              <a:schemeClr val="dk1"/>
            </a:lnRef>
            <a:fillRef idx="1">
              <a:schemeClr val="lt1"/>
            </a:fillRef>
            <a:effectRef idx="0">
              <a:schemeClr val="dk1"/>
            </a:effectRef>
            <a:fontRef idx="minor">
              <a:schemeClr val="dk1"/>
            </a:fontRef>
          </p:style>
        </p:cxnSp>
        <p:sp>
          <p:nvSpPr>
            <p:cNvPr id="20" name="Ellipse 19"/>
            <p:cNvSpPr/>
            <p:nvPr/>
          </p:nvSpPr>
          <p:spPr>
            <a:xfrm>
              <a:off x="5455175" y="4519489"/>
              <a:ext cx="280970" cy="253002"/>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4" name="Textfeld 23"/>
            <p:cNvSpPr txBox="1"/>
            <p:nvPr/>
          </p:nvSpPr>
          <p:spPr>
            <a:xfrm>
              <a:off x="5449033" y="4114714"/>
              <a:ext cx="317716" cy="369332"/>
            </a:xfrm>
            <a:prstGeom prst="rect">
              <a:avLst/>
            </a:prstGeom>
            <a:noFill/>
          </p:spPr>
          <p:txBody>
            <a:bodyPr wrap="none" rtlCol="0">
              <a:spAutoFit/>
            </a:bodyPr>
            <a:lstStyle/>
            <a:p>
              <a:r>
                <a:rPr lang="de-DE" dirty="0" smtClean="0"/>
                <a:t>A</a:t>
              </a:r>
              <a:endParaRPr lang="de-DE" dirty="0"/>
            </a:p>
          </p:txBody>
        </p:sp>
      </p:grpSp>
      <p:grpSp>
        <p:nvGrpSpPr>
          <p:cNvPr id="36" name="Gruppieren 35"/>
          <p:cNvGrpSpPr/>
          <p:nvPr/>
        </p:nvGrpSpPr>
        <p:grpSpPr>
          <a:xfrm>
            <a:off x="5435427" y="5050766"/>
            <a:ext cx="2719642" cy="881934"/>
            <a:chOff x="5435427" y="5050766"/>
            <a:chExt cx="2719642" cy="881934"/>
          </a:xfrm>
        </p:grpSpPr>
        <p:sp>
          <p:nvSpPr>
            <p:cNvPr id="21" name="Rechteck 20"/>
            <p:cNvSpPr/>
            <p:nvPr/>
          </p:nvSpPr>
          <p:spPr>
            <a:xfrm>
              <a:off x="6712768" y="5050766"/>
              <a:ext cx="1442301" cy="63306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cxnSp>
          <p:nvCxnSpPr>
            <p:cNvPr id="22" name="Gerader Verbinder 21"/>
            <p:cNvCxnSpPr>
              <a:endCxn id="21" idx="1"/>
            </p:cNvCxnSpPr>
            <p:nvPr/>
          </p:nvCxnSpPr>
          <p:spPr>
            <a:xfrm>
              <a:off x="5713625" y="5367300"/>
              <a:ext cx="999143" cy="1"/>
            </a:xfrm>
            <a:prstGeom prst="line">
              <a:avLst/>
            </a:prstGeom>
            <a:noFill/>
            <a:ln w="38100"/>
          </p:spPr>
          <p:style>
            <a:lnRef idx="2">
              <a:schemeClr val="dk1"/>
            </a:lnRef>
            <a:fillRef idx="1">
              <a:schemeClr val="lt1"/>
            </a:fillRef>
            <a:effectRef idx="0">
              <a:schemeClr val="dk1"/>
            </a:effectRef>
            <a:fontRef idx="minor">
              <a:schemeClr val="dk1"/>
            </a:fontRef>
          </p:style>
        </p:cxnSp>
        <p:sp>
          <p:nvSpPr>
            <p:cNvPr id="23" name="Ellipse 22"/>
            <p:cNvSpPr/>
            <p:nvPr/>
          </p:nvSpPr>
          <p:spPr>
            <a:xfrm>
              <a:off x="5453800" y="5240799"/>
              <a:ext cx="280970" cy="253002"/>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5" name="Textfeld 24"/>
            <p:cNvSpPr txBox="1"/>
            <p:nvPr/>
          </p:nvSpPr>
          <p:spPr>
            <a:xfrm>
              <a:off x="5435427" y="5563368"/>
              <a:ext cx="309700" cy="369332"/>
            </a:xfrm>
            <a:prstGeom prst="rect">
              <a:avLst/>
            </a:prstGeom>
            <a:noFill/>
          </p:spPr>
          <p:txBody>
            <a:bodyPr wrap="none" rtlCol="0">
              <a:spAutoFit/>
            </a:bodyPr>
            <a:lstStyle/>
            <a:p>
              <a:r>
                <a:rPr lang="de-DE" dirty="0" smtClean="0"/>
                <a:t>B</a:t>
              </a:r>
              <a:endParaRPr lang="de-DE" dirty="0"/>
            </a:p>
          </p:txBody>
        </p:sp>
      </p:grpSp>
      <p:grpSp>
        <p:nvGrpSpPr>
          <p:cNvPr id="33" name="Gruppieren 32"/>
          <p:cNvGrpSpPr/>
          <p:nvPr/>
        </p:nvGrpSpPr>
        <p:grpSpPr>
          <a:xfrm>
            <a:off x="1509528" y="2135466"/>
            <a:ext cx="3299403" cy="3789575"/>
            <a:chOff x="1509528" y="2135466"/>
            <a:chExt cx="3299403" cy="3789575"/>
          </a:xfrm>
        </p:grpSpPr>
        <p:sp>
          <p:nvSpPr>
            <p:cNvPr id="26" name="Abgerundetes Rechteck 25"/>
            <p:cNvSpPr/>
            <p:nvPr/>
          </p:nvSpPr>
          <p:spPr>
            <a:xfrm>
              <a:off x="2207133" y="2135466"/>
              <a:ext cx="2601798" cy="37895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dirty="0" smtClean="0"/>
                <a:t>Web-API-Service</a:t>
              </a:r>
              <a:endParaRPr lang="de-DE" dirty="0"/>
            </a:p>
          </p:txBody>
        </p:sp>
        <p:sp>
          <p:nvSpPr>
            <p:cNvPr id="27" name="Rechteck 26"/>
            <p:cNvSpPr/>
            <p:nvPr/>
          </p:nvSpPr>
          <p:spPr>
            <a:xfrm>
              <a:off x="2774638" y="4329455"/>
              <a:ext cx="1442301" cy="63306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cxnSp>
          <p:nvCxnSpPr>
            <p:cNvPr id="28" name="Gerader Verbinder 27"/>
            <p:cNvCxnSpPr>
              <a:endCxn id="27" idx="1"/>
            </p:cNvCxnSpPr>
            <p:nvPr/>
          </p:nvCxnSpPr>
          <p:spPr>
            <a:xfrm>
              <a:off x="1775495" y="4645989"/>
              <a:ext cx="999143" cy="1"/>
            </a:xfrm>
            <a:prstGeom prst="line">
              <a:avLst/>
            </a:prstGeom>
            <a:noFill/>
            <a:ln w="38100"/>
          </p:spPr>
          <p:style>
            <a:lnRef idx="2">
              <a:schemeClr val="dk1"/>
            </a:lnRef>
            <a:fillRef idx="1">
              <a:schemeClr val="lt1"/>
            </a:fillRef>
            <a:effectRef idx="0">
              <a:schemeClr val="dk1"/>
            </a:effectRef>
            <a:fontRef idx="minor">
              <a:schemeClr val="dk1"/>
            </a:fontRef>
          </p:style>
        </p:cxnSp>
        <p:sp>
          <p:nvSpPr>
            <p:cNvPr id="29" name="Ellipse 28"/>
            <p:cNvSpPr/>
            <p:nvPr/>
          </p:nvSpPr>
          <p:spPr>
            <a:xfrm>
              <a:off x="1515670" y="4519488"/>
              <a:ext cx="280970" cy="253002"/>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30" name="Textfeld 29"/>
            <p:cNvSpPr txBox="1"/>
            <p:nvPr/>
          </p:nvSpPr>
          <p:spPr>
            <a:xfrm>
              <a:off x="1509528" y="4114713"/>
              <a:ext cx="308098" cy="369332"/>
            </a:xfrm>
            <a:prstGeom prst="rect">
              <a:avLst/>
            </a:prstGeom>
            <a:noFill/>
          </p:spPr>
          <p:txBody>
            <a:bodyPr wrap="none" rtlCol="0">
              <a:spAutoFit/>
            </a:bodyPr>
            <a:lstStyle/>
            <a:p>
              <a:r>
                <a:rPr lang="de-DE" dirty="0" smtClean="0"/>
                <a:t>C</a:t>
              </a:r>
              <a:endParaRPr lang="de-DE" dirty="0"/>
            </a:p>
          </p:txBody>
        </p:sp>
      </p:grpSp>
      <p:cxnSp>
        <p:nvCxnSpPr>
          <p:cNvPr id="32" name="Gerade Verbindung mit Pfeil 31"/>
          <p:cNvCxnSpPr>
            <a:stCxn id="27" idx="3"/>
            <a:endCxn id="20" idx="2"/>
          </p:cNvCxnSpPr>
          <p:nvPr/>
        </p:nvCxnSpPr>
        <p:spPr>
          <a:xfrm>
            <a:off x="4216939" y="4645990"/>
            <a:ext cx="1238236" cy="0"/>
          </a:xfrm>
          <a:prstGeom prst="straightConnector1">
            <a:avLst/>
          </a:prstGeom>
          <a:noFill/>
          <a:ln w="38100">
            <a:headEnd type="none" w="med" len="med"/>
            <a:tailEnd type="triangle" w="med" len="med"/>
          </a:ln>
        </p:spPr>
        <p:style>
          <a:lnRef idx="2">
            <a:schemeClr val="dk1"/>
          </a:lnRef>
          <a:fillRef idx="1">
            <a:schemeClr val="lt1"/>
          </a:fillRef>
          <a:effectRef idx="0">
            <a:schemeClr val="dk1"/>
          </a:effectRef>
          <a:fontRef idx="minor">
            <a:schemeClr val="dk1"/>
          </a:fontRef>
        </p:style>
      </p:cxnSp>
      <p:cxnSp>
        <p:nvCxnSpPr>
          <p:cNvPr id="46" name="Gewinkelte Verbindung 45"/>
          <p:cNvCxnSpPr>
            <a:endCxn id="37" idx="3"/>
          </p:cNvCxnSpPr>
          <p:nvPr/>
        </p:nvCxnSpPr>
        <p:spPr>
          <a:xfrm flipV="1">
            <a:off x="8155069" y="3831724"/>
            <a:ext cx="1228103" cy="839257"/>
          </a:xfrm>
          <a:prstGeom prst="bentConnector2">
            <a:avLst/>
          </a:prstGeom>
          <a:noFill/>
          <a:ln w="38100">
            <a:headEnd type="none" w="med" len="med"/>
            <a:tailEnd type="triangle" w="med" len="med"/>
          </a:ln>
        </p:spPr>
        <p:style>
          <a:lnRef idx="2">
            <a:schemeClr val="dk1"/>
          </a:lnRef>
          <a:fillRef idx="1">
            <a:schemeClr val="lt1"/>
          </a:fillRef>
          <a:effectRef idx="0">
            <a:schemeClr val="dk1"/>
          </a:effectRef>
          <a:fontRef idx="minor">
            <a:schemeClr val="dk1"/>
          </a:fontRef>
        </p:style>
      </p:cxnSp>
      <p:grpSp>
        <p:nvGrpSpPr>
          <p:cNvPr id="50" name="Gruppieren 49"/>
          <p:cNvGrpSpPr/>
          <p:nvPr/>
        </p:nvGrpSpPr>
        <p:grpSpPr>
          <a:xfrm>
            <a:off x="8156444" y="2977985"/>
            <a:ext cx="3760202" cy="853739"/>
            <a:chOff x="8156444" y="2977985"/>
            <a:chExt cx="3760202" cy="853739"/>
          </a:xfrm>
        </p:grpSpPr>
        <p:sp>
          <p:nvSpPr>
            <p:cNvPr id="44" name="Zylinder 43"/>
            <p:cNvSpPr/>
            <p:nvPr/>
          </p:nvSpPr>
          <p:spPr>
            <a:xfrm>
              <a:off x="9268316" y="2977985"/>
              <a:ext cx="704850" cy="68113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3" name="Zylinder 42"/>
            <p:cNvSpPr/>
            <p:nvPr/>
          </p:nvSpPr>
          <p:spPr>
            <a:xfrm>
              <a:off x="9149531" y="3064287"/>
              <a:ext cx="704850" cy="68113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7" name="Zylinder 36"/>
            <p:cNvSpPr/>
            <p:nvPr/>
          </p:nvSpPr>
          <p:spPr>
            <a:xfrm>
              <a:off x="9030747" y="3150589"/>
              <a:ext cx="704850" cy="68113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38" name="Gerade Verbindung mit Pfeil 37"/>
            <p:cNvCxnSpPr>
              <a:stCxn id="6" idx="3"/>
              <a:endCxn id="37" idx="2"/>
            </p:cNvCxnSpPr>
            <p:nvPr/>
          </p:nvCxnSpPr>
          <p:spPr>
            <a:xfrm flipV="1">
              <a:off x="8156444" y="3491157"/>
              <a:ext cx="874303" cy="18560"/>
            </a:xfrm>
            <a:prstGeom prst="straightConnector1">
              <a:avLst/>
            </a:prstGeom>
            <a:noFill/>
            <a:ln w="38100">
              <a:headEnd type="none" w="med" len="med"/>
              <a:tailEnd type="triangle" w="med" len="med"/>
            </a:ln>
          </p:spPr>
          <p:style>
            <a:lnRef idx="2">
              <a:schemeClr val="dk1"/>
            </a:lnRef>
            <a:fillRef idx="1">
              <a:schemeClr val="lt1"/>
            </a:fillRef>
            <a:effectRef idx="0">
              <a:schemeClr val="dk1"/>
            </a:effectRef>
            <a:fontRef idx="minor">
              <a:schemeClr val="dk1"/>
            </a:fontRef>
          </p:style>
        </p:cxnSp>
        <p:sp>
          <p:nvSpPr>
            <p:cNvPr id="49" name="Textfeld 48"/>
            <p:cNvSpPr txBox="1"/>
            <p:nvPr/>
          </p:nvSpPr>
          <p:spPr>
            <a:xfrm>
              <a:off x="9973165" y="3154441"/>
              <a:ext cx="1943481" cy="369332"/>
            </a:xfrm>
            <a:prstGeom prst="rect">
              <a:avLst/>
            </a:prstGeom>
            <a:noFill/>
          </p:spPr>
          <p:txBody>
            <a:bodyPr wrap="none" rtlCol="0">
              <a:spAutoFit/>
            </a:bodyPr>
            <a:lstStyle/>
            <a:p>
              <a:r>
                <a:rPr lang="de-DE" dirty="0" err="1" smtClean="0"/>
                <a:t>Reliable</a:t>
              </a:r>
              <a:r>
                <a:rPr lang="de-DE" dirty="0" smtClean="0"/>
                <a:t> </a:t>
              </a:r>
              <a:r>
                <a:rPr lang="de-DE" dirty="0" err="1" smtClean="0"/>
                <a:t>Dictionary</a:t>
              </a:r>
              <a:endParaRPr lang="de-DE" dirty="0"/>
            </a:p>
          </p:txBody>
        </p:sp>
      </p:grpSp>
      <p:sp>
        <p:nvSpPr>
          <p:cNvPr id="51" name="Textfeld 50"/>
          <p:cNvSpPr txBox="1"/>
          <p:nvPr/>
        </p:nvSpPr>
        <p:spPr>
          <a:xfrm>
            <a:off x="6546976" y="2133941"/>
            <a:ext cx="1773884" cy="923330"/>
          </a:xfrm>
          <a:prstGeom prst="rect">
            <a:avLst/>
          </a:prstGeom>
          <a:noFill/>
        </p:spPr>
        <p:txBody>
          <a:bodyPr wrap="none" rtlCol="0">
            <a:spAutoFit/>
          </a:bodyPr>
          <a:lstStyle/>
          <a:p>
            <a:pPr algn="ctr"/>
            <a:r>
              <a:rPr lang="de-DE" dirty="0" err="1" smtClean="0">
                <a:solidFill>
                  <a:schemeClr val="bg1"/>
                </a:solidFill>
              </a:rPr>
              <a:t>Reliable</a:t>
            </a:r>
            <a:r>
              <a:rPr lang="de-DE" dirty="0" smtClean="0">
                <a:solidFill>
                  <a:schemeClr val="bg1"/>
                </a:solidFill>
              </a:rPr>
              <a:t> Service</a:t>
            </a:r>
          </a:p>
          <a:p>
            <a:pPr algn="ctr"/>
            <a:r>
              <a:rPr lang="de-DE" dirty="0" smtClean="0">
                <a:solidFill>
                  <a:schemeClr val="bg1"/>
                </a:solidFill>
              </a:rPr>
              <a:t>(</a:t>
            </a:r>
            <a:r>
              <a:rPr lang="de-DE" dirty="0" err="1" smtClean="0">
                <a:solidFill>
                  <a:schemeClr val="bg1"/>
                </a:solidFill>
              </a:rPr>
              <a:t>Stateful</a:t>
            </a:r>
            <a:r>
              <a:rPr lang="de-DE" dirty="0" smtClean="0">
                <a:solidFill>
                  <a:schemeClr val="bg1"/>
                </a:solidFill>
              </a:rPr>
              <a:t> Service)</a:t>
            </a:r>
          </a:p>
          <a:p>
            <a:endParaRPr lang="de-DE" dirty="0"/>
          </a:p>
        </p:txBody>
      </p:sp>
      <p:sp>
        <p:nvSpPr>
          <p:cNvPr id="52" name="Rechteck 51"/>
          <p:cNvSpPr/>
          <p:nvPr/>
        </p:nvSpPr>
        <p:spPr>
          <a:xfrm>
            <a:off x="3800475" y="4519488"/>
            <a:ext cx="323850" cy="2530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3" name="Textfeld 52"/>
          <p:cNvSpPr txBox="1"/>
          <p:nvPr/>
        </p:nvSpPr>
        <p:spPr>
          <a:xfrm>
            <a:off x="3248743" y="5048051"/>
            <a:ext cx="1427314" cy="369332"/>
          </a:xfrm>
          <a:prstGeom prst="rect">
            <a:avLst/>
          </a:prstGeom>
          <a:noFill/>
        </p:spPr>
        <p:txBody>
          <a:bodyPr wrap="none" rtlCol="0">
            <a:spAutoFit/>
          </a:bodyPr>
          <a:lstStyle/>
          <a:p>
            <a:r>
              <a:rPr lang="de-DE" dirty="0" smtClean="0"/>
              <a:t>Service Proxy</a:t>
            </a:r>
            <a:endParaRPr lang="de-DE" dirty="0"/>
          </a:p>
        </p:txBody>
      </p:sp>
    </p:spTree>
    <p:extLst>
      <p:ext uri="{BB962C8B-B14F-4D97-AF65-F5344CB8AC3E}">
        <p14:creationId xmlns:p14="http://schemas.microsoft.com/office/powerpoint/2010/main" val="1128162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500"/>
                                        <p:tgtEl>
                                          <p:spTgt spid="36"/>
                                        </p:tgtEl>
                                      </p:cBhvr>
                                    </p:animEffect>
                                    <p:set>
                                      <p:cBhvr>
                                        <p:cTn id="23" dur="1" fill="hold">
                                          <p:stCondLst>
                                            <p:cond delay="499"/>
                                          </p:stCondLst>
                                        </p:cTn>
                                        <p:tgtEl>
                                          <p:spTgt spid="36"/>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50"/>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46"/>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33"/>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2"/>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52"/>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2" grpId="0" animBg="1"/>
      <p:bldP spid="53"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llipse 8"/>
          <p:cNvSpPr/>
          <p:nvPr/>
        </p:nvSpPr>
        <p:spPr>
          <a:xfrm>
            <a:off x="4781550" y="2809875"/>
            <a:ext cx="4095750" cy="3152775"/>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 name="Titel 1"/>
          <p:cNvSpPr>
            <a:spLocks noGrp="1"/>
          </p:cNvSpPr>
          <p:nvPr>
            <p:ph type="title"/>
          </p:nvPr>
        </p:nvSpPr>
        <p:spPr/>
        <p:txBody>
          <a:bodyPr/>
          <a:lstStyle/>
          <a:p>
            <a:r>
              <a:rPr lang="de-DE" dirty="0" smtClean="0"/>
              <a:t>Demo: </a:t>
            </a:r>
            <a:r>
              <a:rPr lang="de-DE" dirty="0" err="1" smtClean="0"/>
              <a:t>Microservices</a:t>
            </a:r>
            <a:r>
              <a:rPr lang="de-DE" dirty="0" smtClean="0"/>
              <a:t> mit Service </a:t>
            </a:r>
            <a:r>
              <a:rPr lang="de-DE" dirty="0" err="1" smtClean="0"/>
              <a:t>Fabric</a:t>
            </a:r>
            <a:r>
              <a:rPr lang="de-DE" dirty="0" smtClean="0"/>
              <a:t> </a:t>
            </a:r>
            <a:r>
              <a:rPr lang="de-DE" dirty="0" err="1" smtClean="0"/>
              <a:t>reliable</a:t>
            </a:r>
            <a:r>
              <a:rPr lang="de-DE" dirty="0" smtClean="0"/>
              <a:t> Services</a:t>
            </a:r>
            <a:endParaRPr lang="de-DE" dirty="0"/>
          </a:p>
        </p:txBody>
      </p:sp>
      <p:sp>
        <p:nvSpPr>
          <p:cNvPr id="4" name="Abgerundetes Rechteck 3"/>
          <p:cNvSpPr/>
          <p:nvPr/>
        </p:nvSpPr>
        <p:spPr>
          <a:xfrm>
            <a:off x="4057650" y="232410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dirty="0" smtClean="0"/>
              <a:t>Node.1</a:t>
            </a:r>
            <a:endParaRPr lang="de-DE" dirty="0"/>
          </a:p>
        </p:txBody>
      </p:sp>
      <p:sp>
        <p:nvSpPr>
          <p:cNvPr id="5" name="Abgerundetes Rechteck 4"/>
          <p:cNvSpPr/>
          <p:nvPr/>
        </p:nvSpPr>
        <p:spPr>
          <a:xfrm>
            <a:off x="6696075" y="1983581"/>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dirty="0" smtClean="0"/>
              <a:t>Node.2</a:t>
            </a:r>
            <a:endParaRPr lang="de-DE" dirty="0"/>
          </a:p>
        </p:txBody>
      </p:sp>
      <p:sp>
        <p:nvSpPr>
          <p:cNvPr id="6" name="Abgerundetes Rechteck 5"/>
          <p:cNvSpPr/>
          <p:nvPr/>
        </p:nvSpPr>
        <p:spPr>
          <a:xfrm>
            <a:off x="8153400" y="394335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dirty="0" smtClean="0"/>
              <a:t>Node.3</a:t>
            </a:r>
            <a:endParaRPr lang="de-DE" dirty="0"/>
          </a:p>
        </p:txBody>
      </p:sp>
      <p:sp>
        <p:nvSpPr>
          <p:cNvPr id="7" name="Abgerundetes Rechteck 6"/>
          <p:cNvSpPr/>
          <p:nvPr/>
        </p:nvSpPr>
        <p:spPr>
          <a:xfrm>
            <a:off x="5915025" y="533400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dirty="0" smtClean="0"/>
              <a:t>Node.4</a:t>
            </a:r>
            <a:endParaRPr lang="de-DE" dirty="0"/>
          </a:p>
        </p:txBody>
      </p:sp>
      <p:sp>
        <p:nvSpPr>
          <p:cNvPr id="8" name="Abgerundetes Rechteck 7"/>
          <p:cNvSpPr/>
          <p:nvPr/>
        </p:nvSpPr>
        <p:spPr>
          <a:xfrm>
            <a:off x="3276600" y="4333875"/>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dirty="0" smtClean="0"/>
              <a:t>Node.5</a:t>
            </a:r>
            <a:endParaRPr lang="de-DE" dirty="0"/>
          </a:p>
        </p:txBody>
      </p:sp>
      <p:sp>
        <p:nvSpPr>
          <p:cNvPr id="20" name="Textfeld 19"/>
          <p:cNvSpPr txBox="1"/>
          <p:nvPr/>
        </p:nvSpPr>
        <p:spPr>
          <a:xfrm>
            <a:off x="539331" y="6439218"/>
            <a:ext cx="3924792" cy="369332"/>
          </a:xfrm>
          <a:prstGeom prst="rect">
            <a:avLst/>
          </a:prstGeom>
          <a:noFill/>
        </p:spPr>
        <p:txBody>
          <a:bodyPr wrap="none" rtlCol="0">
            <a:spAutoFit/>
          </a:bodyPr>
          <a:lstStyle/>
          <a:p>
            <a:r>
              <a:rPr lang="de-DE" dirty="0" smtClean="0"/>
              <a:t>Quelle: </a:t>
            </a:r>
            <a:r>
              <a:rPr lang="de-DE" dirty="0" err="1" smtClean="0">
                <a:hlinkClick r:id="rId2"/>
              </a:rPr>
              <a:t>Introducing</a:t>
            </a:r>
            <a:r>
              <a:rPr lang="de-DE" dirty="0" smtClean="0">
                <a:hlinkClick r:id="rId2"/>
              </a:rPr>
              <a:t> </a:t>
            </a:r>
            <a:r>
              <a:rPr lang="de-DE" dirty="0" err="1" smtClean="0">
                <a:hlinkClick r:id="rId2"/>
              </a:rPr>
              <a:t>Azure</a:t>
            </a:r>
            <a:r>
              <a:rPr lang="de-DE" dirty="0" smtClean="0">
                <a:hlinkClick r:id="rId2"/>
              </a:rPr>
              <a:t> Service </a:t>
            </a:r>
            <a:r>
              <a:rPr lang="de-DE" dirty="0" err="1" smtClean="0">
                <a:hlinkClick r:id="rId2"/>
              </a:rPr>
              <a:t>Fabric</a:t>
            </a:r>
            <a:endParaRPr lang="de-DE" dirty="0"/>
          </a:p>
        </p:txBody>
      </p:sp>
      <p:sp>
        <p:nvSpPr>
          <p:cNvPr id="38" name="Abgerundetes Rechteck 37"/>
          <p:cNvSpPr/>
          <p:nvPr/>
        </p:nvSpPr>
        <p:spPr>
          <a:xfrm>
            <a:off x="245730" y="4695406"/>
            <a:ext cx="1690577" cy="1437455"/>
          </a:xfrm>
          <a:prstGeom prst="roundRect">
            <a:avLst/>
          </a:prstGeom>
          <a:solidFill>
            <a:schemeClr val="bg1">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dirty="0"/>
          </a:p>
        </p:txBody>
      </p:sp>
      <p:sp>
        <p:nvSpPr>
          <p:cNvPr id="39" name="Textfeld 38"/>
          <p:cNvSpPr txBox="1"/>
          <p:nvPr/>
        </p:nvSpPr>
        <p:spPr>
          <a:xfrm>
            <a:off x="245730" y="4257566"/>
            <a:ext cx="2748638" cy="369332"/>
          </a:xfrm>
          <a:prstGeom prst="rect">
            <a:avLst/>
          </a:prstGeom>
          <a:noFill/>
        </p:spPr>
        <p:txBody>
          <a:bodyPr wrap="none" rtlCol="0">
            <a:spAutoFit/>
          </a:bodyPr>
          <a:lstStyle/>
          <a:p>
            <a:r>
              <a:rPr lang="de-DE" dirty="0" err="1" smtClean="0"/>
              <a:t>Application</a:t>
            </a:r>
            <a:r>
              <a:rPr lang="de-DE" dirty="0" smtClean="0"/>
              <a:t>  (</a:t>
            </a:r>
            <a:r>
              <a:rPr lang="de-DE" dirty="0" err="1" smtClean="0"/>
              <a:t>Microservice</a:t>
            </a:r>
            <a:r>
              <a:rPr lang="de-DE" dirty="0" smtClean="0"/>
              <a:t> )</a:t>
            </a:r>
            <a:endParaRPr lang="de-DE" dirty="0"/>
          </a:p>
        </p:txBody>
      </p:sp>
      <p:sp>
        <p:nvSpPr>
          <p:cNvPr id="43" name="Textfeld 42"/>
          <p:cNvSpPr txBox="1"/>
          <p:nvPr/>
        </p:nvSpPr>
        <p:spPr>
          <a:xfrm>
            <a:off x="868321" y="4744557"/>
            <a:ext cx="996940" cy="369332"/>
          </a:xfrm>
          <a:prstGeom prst="rect">
            <a:avLst/>
          </a:prstGeom>
          <a:noFill/>
        </p:spPr>
        <p:txBody>
          <a:bodyPr wrap="none" rtlCol="0">
            <a:spAutoFit/>
          </a:bodyPr>
          <a:lstStyle/>
          <a:p>
            <a:r>
              <a:rPr lang="de-DE" dirty="0" smtClean="0"/>
              <a:t>Web-</a:t>
            </a:r>
            <a:r>
              <a:rPr lang="de-DE" dirty="0" err="1" smtClean="0"/>
              <a:t>Api</a:t>
            </a:r>
            <a:endParaRPr lang="de-DE" dirty="0"/>
          </a:p>
        </p:txBody>
      </p:sp>
      <p:sp>
        <p:nvSpPr>
          <p:cNvPr id="45" name="Textfeld 44"/>
          <p:cNvSpPr txBox="1"/>
          <p:nvPr/>
        </p:nvSpPr>
        <p:spPr>
          <a:xfrm>
            <a:off x="868321" y="5359530"/>
            <a:ext cx="906145" cy="646331"/>
          </a:xfrm>
          <a:prstGeom prst="rect">
            <a:avLst/>
          </a:prstGeom>
          <a:noFill/>
        </p:spPr>
        <p:txBody>
          <a:bodyPr wrap="none" rtlCol="0">
            <a:spAutoFit/>
          </a:bodyPr>
          <a:lstStyle/>
          <a:p>
            <a:r>
              <a:rPr lang="de-DE" dirty="0" err="1" smtClean="0"/>
              <a:t>Stateful</a:t>
            </a:r>
            <a:endParaRPr lang="de-DE" dirty="0" smtClean="0"/>
          </a:p>
          <a:p>
            <a:r>
              <a:rPr lang="de-DE" dirty="0" smtClean="0"/>
              <a:t>Service</a:t>
            </a:r>
            <a:endParaRPr lang="de-DE" dirty="0"/>
          </a:p>
        </p:txBody>
      </p:sp>
      <p:sp>
        <p:nvSpPr>
          <p:cNvPr id="48" name="Sechseck 47"/>
          <p:cNvSpPr/>
          <p:nvPr/>
        </p:nvSpPr>
        <p:spPr>
          <a:xfrm>
            <a:off x="424415" y="4886970"/>
            <a:ext cx="404037" cy="361507"/>
          </a:xfrm>
          <a:prstGeom prst="hexagon">
            <a:avLst/>
          </a:prstGeom>
          <a:solidFill>
            <a:srgbClr val="00B0F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
        <p:nvSpPr>
          <p:cNvPr id="50" name="Sechseck 49"/>
          <p:cNvSpPr/>
          <p:nvPr/>
        </p:nvSpPr>
        <p:spPr>
          <a:xfrm>
            <a:off x="424415" y="5490816"/>
            <a:ext cx="404037" cy="361507"/>
          </a:xfrm>
          <a:prstGeom prst="hexagon">
            <a:avLst/>
          </a:prstGeom>
          <a:solidFill>
            <a:srgbClr val="FFFF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
        <p:nvSpPr>
          <p:cNvPr id="51" name="Sechseck 50"/>
          <p:cNvSpPr/>
          <p:nvPr/>
        </p:nvSpPr>
        <p:spPr>
          <a:xfrm>
            <a:off x="424415" y="5490816"/>
            <a:ext cx="404037" cy="361507"/>
          </a:xfrm>
          <a:prstGeom prst="hexagon">
            <a:avLst/>
          </a:prstGeom>
          <a:solidFill>
            <a:srgbClr val="FFFF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
        <p:nvSpPr>
          <p:cNvPr id="52" name="Sechseck 51"/>
          <p:cNvSpPr/>
          <p:nvPr/>
        </p:nvSpPr>
        <p:spPr>
          <a:xfrm>
            <a:off x="424415" y="5490816"/>
            <a:ext cx="404037" cy="361507"/>
          </a:xfrm>
          <a:prstGeom prst="hexagon">
            <a:avLst/>
          </a:prstGeom>
          <a:solidFill>
            <a:srgbClr val="FFFF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
        <p:nvSpPr>
          <p:cNvPr id="53" name="Sechseck 52"/>
          <p:cNvSpPr/>
          <p:nvPr/>
        </p:nvSpPr>
        <p:spPr>
          <a:xfrm>
            <a:off x="424415" y="5490816"/>
            <a:ext cx="404037" cy="361507"/>
          </a:xfrm>
          <a:prstGeom prst="hexagon">
            <a:avLst/>
          </a:prstGeom>
          <a:solidFill>
            <a:srgbClr val="FFFF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
        <p:nvSpPr>
          <p:cNvPr id="54" name="Sechseck 53"/>
          <p:cNvSpPr/>
          <p:nvPr/>
        </p:nvSpPr>
        <p:spPr>
          <a:xfrm>
            <a:off x="424415" y="4886970"/>
            <a:ext cx="404037" cy="361507"/>
          </a:xfrm>
          <a:prstGeom prst="hexagon">
            <a:avLst/>
          </a:prstGeom>
          <a:solidFill>
            <a:srgbClr val="00B0F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
        <p:nvSpPr>
          <p:cNvPr id="10" name="Textfeld 9"/>
          <p:cNvSpPr txBox="1"/>
          <p:nvPr/>
        </p:nvSpPr>
        <p:spPr>
          <a:xfrm>
            <a:off x="6987203" y="2459206"/>
            <a:ext cx="290464" cy="369332"/>
          </a:xfrm>
          <a:prstGeom prst="rect">
            <a:avLst/>
          </a:prstGeom>
          <a:noFill/>
        </p:spPr>
        <p:txBody>
          <a:bodyPr wrap="none" rtlCol="0">
            <a:spAutoFit/>
          </a:bodyPr>
          <a:lstStyle/>
          <a:p>
            <a:r>
              <a:rPr lang="de-DE" dirty="0" smtClean="0"/>
              <a:t>S</a:t>
            </a:r>
            <a:endParaRPr lang="de-DE" dirty="0"/>
          </a:p>
        </p:txBody>
      </p:sp>
      <p:sp>
        <p:nvSpPr>
          <p:cNvPr id="55" name="Textfeld 54"/>
          <p:cNvSpPr txBox="1"/>
          <p:nvPr/>
        </p:nvSpPr>
        <p:spPr>
          <a:xfrm>
            <a:off x="5019321" y="2768084"/>
            <a:ext cx="303288" cy="369332"/>
          </a:xfrm>
          <a:prstGeom prst="rect">
            <a:avLst/>
          </a:prstGeom>
          <a:noFill/>
        </p:spPr>
        <p:txBody>
          <a:bodyPr wrap="none" rtlCol="0">
            <a:spAutoFit/>
          </a:bodyPr>
          <a:lstStyle/>
          <a:p>
            <a:r>
              <a:rPr lang="de-DE" dirty="0" smtClean="0"/>
              <a:t>P</a:t>
            </a:r>
            <a:endParaRPr lang="de-DE" dirty="0"/>
          </a:p>
        </p:txBody>
      </p:sp>
      <p:sp>
        <p:nvSpPr>
          <p:cNvPr id="56" name="Textfeld 55"/>
          <p:cNvSpPr txBox="1"/>
          <p:nvPr/>
        </p:nvSpPr>
        <p:spPr>
          <a:xfrm>
            <a:off x="6950420" y="5815862"/>
            <a:ext cx="290464" cy="369332"/>
          </a:xfrm>
          <a:prstGeom prst="rect">
            <a:avLst/>
          </a:prstGeom>
          <a:noFill/>
        </p:spPr>
        <p:txBody>
          <a:bodyPr wrap="none" rtlCol="0">
            <a:spAutoFit/>
          </a:bodyPr>
          <a:lstStyle/>
          <a:p>
            <a:r>
              <a:rPr lang="de-DE" dirty="0" smtClean="0"/>
              <a:t>S</a:t>
            </a:r>
            <a:endParaRPr lang="de-DE" dirty="0"/>
          </a:p>
        </p:txBody>
      </p:sp>
    </p:spTree>
    <p:extLst>
      <p:ext uri="{BB962C8B-B14F-4D97-AF65-F5344CB8AC3E}">
        <p14:creationId xmlns:p14="http://schemas.microsoft.com/office/powerpoint/2010/main" val="3798322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08333E-6 1.11111E-6 L 0.48841 0.13796 " pathEditMode="relative" rAng="0" ptsTypes="AA">
                                      <p:cBhvr>
                                        <p:cTn id="6" dur="2000" fill="hold"/>
                                        <p:tgtEl>
                                          <p:spTgt spid="48"/>
                                        </p:tgtEl>
                                        <p:attrNameLst>
                                          <p:attrName>ppt_x</p:attrName>
                                          <p:attrName>ppt_y</p:attrName>
                                        </p:attrNameLst>
                                      </p:cBhvr>
                                      <p:rCtr x="24414" y="6898"/>
                                    </p:animMotion>
                                  </p:childTnLst>
                                </p:cTn>
                              </p:par>
                              <p:par>
                                <p:cTn id="7" presetID="42" presetClass="path" presetSubtype="0" accel="50000" decel="50000" fill="hold" grpId="0" nodeType="withEffect">
                                  <p:stCondLst>
                                    <p:cond delay="0"/>
                                  </p:stCondLst>
                                  <p:childTnLst>
                                    <p:animMotion origin="layout" path="M -2.08333E-6 -3.33333E-6 L 0.37344 -0.39537 " pathEditMode="relative" rAng="0" ptsTypes="AA">
                                      <p:cBhvr>
                                        <p:cTn id="8" dur="2000" fill="hold"/>
                                        <p:tgtEl>
                                          <p:spTgt spid="53"/>
                                        </p:tgtEl>
                                        <p:attrNameLst>
                                          <p:attrName>ppt_x</p:attrName>
                                          <p:attrName>ppt_y</p:attrName>
                                        </p:attrNameLst>
                                      </p:cBhvr>
                                      <p:rCtr x="18672" y="-19769"/>
                                    </p:animMotion>
                                  </p:childTnLst>
                                </p:cTn>
                              </p:par>
                              <p:par>
                                <p:cTn id="9" presetID="42" presetClass="path" presetSubtype="0" accel="50000" decel="50000" fill="hold" grpId="0" nodeType="withEffect">
                                  <p:stCondLst>
                                    <p:cond delay="0"/>
                                  </p:stCondLst>
                                  <p:childTnLst>
                                    <p:animMotion origin="layout" path="M -2.08333E-6 -3.33333E-6 L 0.53334 -0.44097 " pathEditMode="relative" rAng="0" ptsTypes="AA">
                                      <p:cBhvr>
                                        <p:cTn id="10" dur="2000" fill="hold"/>
                                        <p:tgtEl>
                                          <p:spTgt spid="52"/>
                                        </p:tgtEl>
                                        <p:attrNameLst>
                                          <p:attrName>ppt_x</p:attrName>
                                          <p:attrName>ppt_y</p:attrName>
                                        </p:attrNameLst>
                                      </p:cBhvr>
                                      <p:rCtr x="26667" y="-22060"/>
                                    </p:animMotion>
                                  </p:childTnLst>
                                </p:cTn>
                              </p:par>
                              <p:par>
                                <p:cTn id="11" presetID="42" presetClass="path" presetSubtype="0" accel="50000" decel="50000" fill="hold" grpId="0" nodeType="withEffect">
                                  <p:stCondLst>
                                    <p:cond delay="0"/>
                                  </p:stCondLst>
                                  <p:childTnLst>
                                    <p:animMotion origin="layout" path="M -2.08333E-6 -3.33333E-6 L 0.53047 0.04723 " pathEditMode="relative" rAng="0" ptsTypes="AA">
                                      <p:cBhvr>
                                        <p:cTn id="12" dur="2000" fill="hold"/>
                                        <p:tgtEl>
                                          <p:spTgt spid="51"/>
                                        </p:tgtEl>
                                        <p:attrNameLst>
                                          <p:attrName>ppt_x</p:attrName>
                                          <p:attrName>ppt_y</p:attrName>
                                        </p:attrNameLst>
                                      </p:cBhvr>
                                      <p:rCtr x="26523" y="2361"/>
                                    </p:animMotion>
                                  </p:childTnLst>
                                </p:cTn>
                              </p:par>
                            </p:childTnLst>
                          </p:cTn>
                        </p:par>
                        <p:par>
                          <p:cTn id="13" fill="hold">
                            <p:stCondLst>
                              <p:cond delay="2000"/>
                            </p:stCondLst>
                            <p:childTnLst>
                              <p:par>
                                <p:cTn id="14" presetID="1"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55"/>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1" grpId="0" animBg="1"/>
      <p:bldP spid="52" grpId="0" animBg="1"/>
      <p:bldP spid="53" grpId="0" animBg="1"/>
      <p:bldP spid="10" grpId="0"/>
      <p:bldP spid="55" grpId="0"/>
      <p:bldP spid="56"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Visual Studio, ihr Auftritt…</a:t>
            </a:r>
            <a:endParaRPr lang="de-DE" dirty="0"/>
          </a:p>
        </p:txBody>
      </p:sp>
      <p:sp>
        <p:nvSpPr>
          <p:cNvPr id="3" name="Inhaltsplatzhalter 2"/>
          <p:cNvSpPr>
            <a:spLocks noGrp="1"/>
          </p:cNvSpPr>
          <p:nvPr>
            <p:ph idx="1"/>
          </p:nvPr>
        </p:nvSpPr>
        <p:spPr/>
        <p:txBody>
          <a:bodyPr/>
          <a:lstStyle/>
          <a:p>
            <a:endParaRPr lang="de-DE" dirty="0"/>
          </a:p>
        </p:txBody>
      </p:sp>
    </p:spTree>
    <p:extLst>
      <p:ext uri="{BB962C8B-B14F-4D97-AF65-F5344CB8AC3E}">
        <p14:creationId xmlns:p14="http://schemas.microsoft.com/office/powerpoint/2010/main" val="28156337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Demo: </a:t>
            </a:r>
            <a:r>
              <a:rPr lang="de-DE" dirty="0" err="1" smtClean="0"/>
              <a:t>Microservice</a:t>
            </a:r>
            <a:r>
              <a:rPr lang="de-DE" dirty="0" smtClean="0"/>
              <a:t> mit Service </a:t>
            </a:r>
            <a:r>
              <a:rPr lang="de-DE" dirty="0" err="1" smtClean="0"/>
              <a:t>Fabric</a:t>
            </a:r>
            <a:r>
              <a:rPr lang="de-DE" dirty="0" smtClean="0"/>
              <a:t> </a:t>
            </a:r>
            <a:r>
              <a:rPr lang="de-DE" dirty="0" err="1" smtClean="0"/>
              <a:t>Reliable</a:t>
            </a:r>
            <a:r>
              <a:rPr lang="de-DE" dirty="0" smtClean="0"/>
              <a:t> Services</a:t>
            </a:r>
            <a:endParaRPr lang="de-DE" dirty="0"/>
          </a:p>
        </p:txBody>
      </p:sp>
      <p:sp>
        <p:nvSpPr>
          <p:cNvPr id="4" name="Abgerundetes Rechteck 3"/>
          <p:cNvSpPr/>
          <p:nvPr/>
        </p:nvSpPr>
        <p:spPr>
          <a:xfrm>
            <a:off x="6082547" y="2147544"/>
            <a:ext cx="2601798" cy="37895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de-DE" dirty="0"/>
          </a:p>
        </p:txBody>
      </p:sp>
      <p:grpSp>
        <p:nvGrpSpPr>
          <p:cNvPr id="34" name="Gruppieren 33"/>
          <p:cNvGrpSpPr/>
          <p:nvPr/>
        </p:nvGrpSpPr>
        <p:grpSpPr>
          <a:xfrm>
            <a:off x="6714143" y="2797993"/>
            <a:ext cx="1442301" cy="1423448"/>
            <a:chOff x="6714143" y="2797993"/>
            <a:chExt cx="1442301" cy="1423448"/>
          </a:xfrm>
        </p:grpSpPr>
        <p:sp>
          <p:nvSpPr>
            <p:cNvPr id="6" name="Rechteck 5"/>
            <p:cNvSpPr/>
            <p:nvPr/>
          </p:nvSpPr>
          <p:spPr>
            <a:xfrm>
              <a:off x="6714143" y="2797993"/>
              <a:ext cx="1442301" cy="142344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8" name="Ellipse 7"/>
            <p:cNvSpPr/>
            <p:nvPr/>
          </p:nvSpPr>
          <p:spPr>
            <a:xfrm>
              <a:off x="7045161" y="3118848"/>
              <a:ext cx="780264" cy="781737"/>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cxnSp>
          <p:nvCxnSpPr>
            <p:cNvPr id="10" name="Gerader Verbinder 9"/>
            <p:cNvCxnSpPr/>
            <p:nvPr/>
          </p:nvCxnSpPr>
          <p:spPr>
            <a:xfrm>
              <a:off x="7666250" y="3420162"/>
              <a:ext cx="159175" cy="207390"/>
            </a:xfrm>
            <a:prstGeom prst="line">
              <a:avLst/>
            </a:prstGeom>
            <a:noFill/>
            <a:ln w="38100"/>
          </p:spPr>
          <p:style>
            <a:lnRef idx="2">
              <a:schemeClr val="dk1"/>
            </a:lnRef>
            <a:fillRef idx="1">
              <a:schemeClr val="lt1"/>
            </a:fillRef>
            <a:effectRef idx="0">
              <a:schemeClr val="dk1"/>
            </a:effectRef>
            <a:fontRef idx="minor">
              <a:schemeClr val="dk1"/>
            </a:fontRef>
          </p:style>
        </p:cxnSp>
        <p:cxnSp>
          <p:nvCxnSpPr>
            <p:cNvPr id="12" name="Gerader Verbinder 11"/>
            <p:cNvCxnSpPr/>
            <p:nvPr/>
          </p:nvCxnSpPr>
          <p:spPr>
            <a:xfrm flipV="1">
              <a:off x="7809550" y="3420162"/>
              <a:ext cx="143825" cy="202504"/>
            </a:xfrm>
            <a:prstGeom prst="line">
              <a:avLst/>
            </a:prstGeom>
            <a:noFill/>
            <a:ln w="38100"/>
          </p:spPr>
          <p:style>
            <a:lnRef idx="2">
              <a:schemeClr val="dk1"/>
            </a:lnRef>
            <a:fillRef idx="1">
              <a:schemeClr val="lt1"/>
            </a:fillRef>
            <a:effectRef idx="0">
              <a:schemeClr val="dk1"/>
            </a:effectRef>
            <a:fontRef idx="minor">
              <a:schemeClr val="dk1"/>
            </a:fontRef>
          </p:style>
        </p:cxnSp>
      </p:grpSp>
      <p:grpSp>
        <p:nvGrpSpPr>
          <p:cNvPr id="35" name="Gruppieren 34"/>
          <p:cNvGrpSpPr/>
          <p:nvPr/>
        </p:nvGrpSpPr>
        <p:grpSpPr>
          <a:xfrm>
            <a:off x="5449033" y="4114714"/>
            <a:ext cx="2707411" cy="847811"/>
            <a:chOff x="5449033" y="4114714"/>
            <a:chExt cx="2707411" cy="847811"/>
          </a:xfrm>
        </p:grpSpPr>
        <p:sp>
          <p:nvSpPr>
            <p:cNvPr id="16" name="Rechteck 15"/>
            <p:cNvSpPr/>
            <p:nvPr/>
          </p:nvSpPr>
          <p:spPr>
            <a:xfrm>
              <a:off x="6714143" y="4329456"/>
              <a:ext cx="1442301" cy="63306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cxnSp>
          <p:nvCxnSpPr>
            <p:cNvPr id="19" name="Gerader Verbinder 18"/>
            <p:cNvCxnSpPr>
              <a:endCxn id="16" idx="1"/>
            </p:cNvCxnSpPr>
            <p:nvPr/>
          </p:nvCxnSpPr>
          <p:spPr>
            <a:xfrm>
              <a:off x="5715000" y="4645990"/>
              <a:ext cx="999143" cy="1"/>
            </a:xfrm>
            <a:prstGeom prst="line">
              <a:avLst/>
            </a:prstGeom>
            <a:noFill/>
            <a:ln w="38100"/>
          </p:spPr>
          <p:style>
            <a:lnRef idx="2">
              <a:schemeClr val="dk1"/>
            </a:lnRef>
            <a:fillRef idx="1">
              <a:schemeClr val="lt1"/>
            </a:fillRef>
            <a:effectRef idx="0">
              <a:schemeClr val="dk1"/>
            </a:effectRef>
            <a:fontRef idx="minor">
              <a:schemeClr val="dk1"/>
            </a:fontRef>
          </p:style>
        </p:cxnSp>
        <p:sp>
          <p:nvSpPr>
            <p:cNvPr id="20" name="Ellipse 19"/>
            <p:cNvSpPr/>
            <p:nvPr/>
          </p:nvSpPr>
          <p:spPr>
            <a:xfrm>
              <a:off x="5455175" y="4519489"/>
              <a:ext cx="280970" cy="253002"/>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4" name="Textfeld 23"/>
            <p:cNvSpPr txBox="1"/>
            <p:nvPr/>
          </p:nvSpPr>
          <p:spPr>
            <a:xfrm>
              <a:off x="5449033" y="4114714"/>
              <a:ext cx="317716" cy="369332"/>
            </a:xfrm>
            <a:prstGeom prst="rect">
              <a:avLst/>
            </a:prstGeom>
            <a:noFill/>
          </p:spPr>
          <p:txBody>
            <a:bodyPr wrap="none" rtlCol="0">
              <a:spAutoFit/>
            </a:bodyPr>
            <a:lstStyle/>
            <a:p>
              <a:r>
                <a:rPr lang="de-DE" dirty="0" smtClean="0"/>
                <a:t>A</a:t>
              </a:r>
              <a:endParaRPr lang="de-DE" dirty="0"/>
            </a:p>
          </p:txBody>
        </p:sp>
      </p:grpSp>
      <p:grpSp>
        <p:nvGrpSpPr>
          <p:cNvPr id="33" name="Gruppieren 32"/>
          <p:cNvGrpSpPr/>
          <p:nvPr/>
        </p:nvGrpSpPr>
        <p:grpSpPr>
          <a:xfrm>
            <a:off x="1509528" y="2135466"/>
            <a:ext cx="3299403" cy="3789575"/>
            <a:chOff x="1509528" y="2135466"/>
            <a:chExt cx="3299403" cy="3789575"/>
          </a:xfrm>
        </p:grpSpPr>
        <p:sp>
          <p:nvSpPr>
            <p:cNvPr id="26" name="Abgerundetes Rechteck 25"/>
            <p:cNvSpPr/>
            <p:nvPr/>
          </p:nvSpPr>
          <p:spPr>
            <a:xfrm>
              <a:off x="2207133" y="2135466"/>
              <a:ext cx="2601798" cy="37895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dirty="0" smtClean="0"/>
                <a:t>Web-API-Service</a:t>
              </a:r>
              <a:endParaRPr lang="de-DE" dirty="0"/>
            </a:p>
          </p:txBody>
        </p:sp>
        <p:sp>
          <p:nvSpPr>
            <p:cNvPr id="27" name="Rechteck 26"/>
            <p:cNvSpPr/>
            <p:nvPr/>
          </p:nvSpPr>
          <p:spPr>
            <a:xfrm>
              <a:off x="2774638" y="4329455"/>
              <a:ext cx="1442301" cy="63306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cxnSp>
          <p:nvCxnSpPr>
            <p:cNvPr id="28" name="Gerader Verbinder 27"/>
            <p:cNvCxnSpPr>
              <a:endCxn id="27" idx="1"/>
            </p:cNvCxnSpPr>
            <p:nvPr/>
          </p:nvCxnSpPr>
          <p:spPr>
            <a:xfrm>
              <a:off x="1775495" y="4645989"/>
              <a:ext cx="999143" cy="1"/>
            </a:xfrm>
            <a:prstGeom prst="line">
              <a:avLst/>
            </a:prstGeom>
            <a:noFill/>
            <a:ln w="38100"/>
          </p:spPr>
          <p:style>
            <a:lnRef idx="2">
              <a:schemeClr val="dk1"/>
            </a:lnRef>
            <a:fillRef idx="1">
              <a:schemeClr val="lt1"/>
            </a:fillRef>
            <a:effectRef idx="0">
              <a:schemeClr val="dk1"/>
            </a:effectRef>
            <a:fontRef idx="minor">
              <a:schemeClr val="dk1"/>
            </a:fontRef>
          </p:style>
        </p:cxnSp>
        <p:sp>
          <p:nvSpPr>
            <p:cNvPr id="29" name="Ellipse 28"/>
            <p:cNvSpPr/>
            <p:nvPr/>
          </p:nvSpPr>
          <p:spPr>
            <a:xfrm>
              <a:off x="1515670" y="4519488"/>
              <a:ext cx="280970" cy="253002"/>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30" name="Textfeld 29"/>
            <p:cNvSpPr txBox="1"/>
            <p:nvPr/>
          </p:nvSpPr>
          <p:spPr>
            <a:xfrm>
              <a:off x="1509528" y="4114713"/>
              <a:ext cx="308098" cy="369332"/>
            </a:xfrm>
            <a:prstGeom prst="rect">
              <a:avLst/>
            </a:prstGeom>
            <a:noFill/>
          </p:spPr>
          <p:txBody>
            <a:bodyPr wrap="none" rtlCol="0">
              <a:spAutoFit/>
            </a:bodyPr>
            <a:lstStyle/>
            <a:p>
              <a:r>
                <a:rPr lang="de-DE" dirty="0" smtClean="0"/>
                <a:t>C</a:t>
              </a:r>
              <a:endParaRPr lang="de-DE" dirty="0"/>
            </a:p>
          </p:txBody>
        </p:sp>
      </p:grpSp>
      <p:cxnSp>
        <p:nvCxnSpPr>
          <p:cNvPr id="32" name="Gerade Verbindung mit Pfeil 31"/>
          <p:cNvCxnSpPr>
            <a:stCxn id="27" idx="3"/>
            <a:endCxn id="20" idx="2"/>
          </p:cNvCxnSpPr>
          <p:nvPr/>
        </p:nvCxnSpPr>
        <p:spPr>
          <a:xfrm>
            <a:off x="4216939" y="4645990"/>
            <a:ext cx="1238236" cy="0"/>
          </a:xfrm>
          <a:prstGeom prst="straightConnector1">
            <a:avLst/>
          </a:prstGeom>
          <a:noFill/>
          <a:ln w="38100">
            <a:headEnd type="none" w="med" len="med"/>
            <a:tailEnd type="triangle" w="med" len="med"/>
          </a:ln>
        </p:spPr>
        <p:style>
          <a:lnRef idx="2">
            <a:schemeClr val="dk1"/>
          </a:lnRef>
          <a:fillRef idx="1">
            <a:schemeClr val="lt1"/>
          </a:fillRef>
          <a:effectRef idx="0">
            <a:schemeClr val="dk1"/>
          </a:effectRef>
          <a:fontRef idx="minor">
            <a:schemeClr val="dk1"/>
          </a:fontRef>
        </p:style>
      </p:cxnSp>
      <p:cxnSp>
        <p:nvCxnSpPr>
          <p:cNvPr id="46" name="Gewinkelte Verbindung 45"/>
          <p:cNvCxnSpPr>
            <a:endCxn id="37" idx="3"/>
          </p:cNvCxnSpPr>
          <p:nvPr/>
        </p:nvCxnSpPr>
        <p:spPr>
          <a:xfrm flipV="1">
            <a:off x="8155069" y="3831724"/>
            <a:ext cx="1228103" cy="839257"/>
          </a:xfrm>
          <a:prstGeom prst="bentConnector2">
            <a:avLst/>
          </a:prstGeom>
          <a:noFill/>
          <a:ln w="38100">
            <a:headEnd type="none" w="med" len="med"/>
            <a:tailEnd type="triangle" w="med" len="med"/>
          </a:ln>
        </p:spPr>
        <p:style>
          <a:lnRef idx="2">
            <a:schemeClr val="dk1"/>
          </a:lnRef>
          <a:fillRef idx="1">
            <a:schemeClr val="lt1"/>
          </a:fillRef>
          <a:effectRef idx="0">
            <a:schemeClr val="dk1"/>
          </a:effectRef>
          <a:fontRef idx="minor">
            <a:schemeClr val="dk1"/>
          </a:fontRef>
        </p:style>
      </p:cxnSp>
      <p:grpSp>
        <p:nvGrpSpPr>
          <p:cNvPr id="50" name="Gruppieren 49"/>
          <p:cNvGrpSpPr/>
          <p:nvPr/>
        </p:nvGrpSpPr>
        <p:grpSpPr>
          <a:xfrm>
            <a:off x="8156444" y="2977985"/>
            <a:ext cx="3760202" cy="853739"/>
            <a:chOff x="8156444" y="2977985"/>
            <a:chExt cx="3760202" cy="853739"/>
          </a:xfrm>
        </p:grpSpPr>
        <p:sp>
          <p:nvSpPr>
            <p:cNvPr id="44" name="Zylinder 43"/>
            <p:cNvSpPr/>
            <p:nvPr/>
          </p:nvSpPr>
          <p:spPr>
            <a:xfrm>
              <a:off x="9268316" y="2977985"/>
              <a:ext cx="704850" cy="68113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3" name="Zylinder 42"/>
            <p:cNvSpPr/>
            <p:nvPr/>
          </p:nvSpPr>
          <p:spPr>
            <a:xfrm>
              <a:off x="9149531" y="3064287"/>
              <a:ext cx="704850" cy="68113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7" name="Zylinder 36"/>
            <p:cNvSpPr/>
            <p:nvPr/>
          </p:nvSpPr>
          <p:spPr>
            <a:xfrm>
              <a:off x="9030747" y="3150589"/>
              <a:ext cx="704850" cy="68113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38" name="Gerade Verbindung mit Pfeil 37"/>
            <p:cNvCxnSpPr>
              <a:stCxn id="6" idx="3"/>
              <a:endCxn id="37" idx="2"/>
            </p:cNvCxnSpPr>
            <p:nvPr/>
          </p:nvCxnSpPr>
          <p:spPr>
            <a:xfrm flipV="1">
              <a:off x="8156444" y="3491157"/>
              <a:ext cx="874303" cy="18560"/>
            </a:xfrm>
            <a:prstGeom prst="straightConnector1">
              <a:avLst/>
            </a:prstGeom>
            <a:noFill/>
            <a:ln w="38100">
              <a:headEnd type="none" w="med" len="med"/>
              <a:tailEnd type="triangle" w="med" len="med"/>
            </a:ln>
          </p:spPr>
          <p:style>
            <a:lnRef idx="2">
              <a:schemeClr val="dk1"/>
            </a:lnRef>
            <a:fillRef idx="1">
              <a:schemeClr val="lt1"/>
            </a:fillRef>
            <a:effectRef idx="0">
              <a:schemeClr val="dk1"/>
            </a:effectRef>
            <a:fontRef idx="minor">
              <a:schemeClr val="dk1"/>
            </a:fontRef>
          </p:style>
        </p:cxnSp>
        <p:sp>
          <p:nvSpPr>
            <p:cNvPr id="49" name="Textfeld 48"/>
            <p:cNvSpPr txBox="1"/>
            <p:nvPr/>
          </p:nvSpPr>
          <p:spPr>
            <a:xfrm>
              <a:off x="9973165" y="3154441"/>
              <a:ext cx="1943481" cy="369332"/>
            </a:xfrm>
            <a:prstGeom prst="rect">
              <a:avLst/>
            </a:prstGeom>
            <a:noFill/>
          </p:spPr>
          <p:txBody>
            <a:bodyPr wrap="none" rtlCol="0">
              <a:spAutoFit/>
            </a:bodyPr>
            <a:lstStyle/>
            <a:p>
              <a:r>
                <a:rPr lang="de-DE" dirty="0" err="1" smtClean="0"/>
                <a:t>Reliable</a:t>
              </a:r>
              <a:r>
                <a:rPr lang="de-DE" dirty="0" smtClean="0"/>
                <a:t> </a:t>
              </a:r>
              <a:r>
                <a:rPr lang="de-DE" dirty="0" err="1" smtClean="0"/>
                <a:t>Dictionary</a:t>
              </a:r>
              <a:endParaRPr lang="de-DE" dirty="0"/>
            </a:p>
          </p:txBody>
        </p:sp>
      </p:grpSp>
      <p:sp>
        <p:nvSpPr>
          <p:cNvPr id="51" name="Textfeld 50"/>
          <p:cNvSpPr txBox="1"/>
          <p:nvPr/>
        </p:nvSpPr>
        <p:spPr>
          <a:xfrm>
            <a:off x="6546976" y="2133941"/>
            <a:ext cx="1773884" cy="923330"/>
          </a:xfrm>
          <a:prstGeom prst="rect">
            <a:avLst/>
          </a:prstGeom>
          <a:noFill/>
        </p:spPr>
        <p:txBody>
          <a:bodyPr wrap="none" rtlCol="0">
            <a:spAutoFit/>
          </a:bodyPr>
          <a:lstStyle/>
          <a:p>
            <a:pPr algn="ctr"/>
            <a:r>
              <a:rPr lang="de-DE" dirty="0" err="1" smtClean="0">
                <a:solidFill>
                  <a:schemeClr val="bg1"/>
                </a:solidFill>
              </a:rPr>
              <a:t>Reliable</a:t>
            </a:r>
            <a:r>
              <a:rPr lang="de-DE" dirty="0" smtClean="0">
                <a:solidFill>
                  <a:schemeClr val="bg1"/>
                </a:solidFill>
              </a:rPr>
              <a:t> Service</a:t>
            </a:r>
          </a:p>
          <a:p>
            <a:pPr algn="ctr"/>
            <a:r>
              <a:rPr lang="de-DE" dirty="0" smtClean="0">
                <a:solidFill>
                  <a:schemeClr val="bg1"/>
                </a:solidFill>
              </a:rPr>
              <a:t>(</a:t>
            </a:r>
            <a:r>
              <a:rPr lang="de-DE" dirty="0" err="1" smtClean="0">
                <a:solidFill>
                  <a:schemeClr val="bg1"/>
                </a:solidFill>
              </a:rPr>
              <a:t>Stateful</a:t>
            </a:r>
            <a:r>
              <a:rPr lang="de-DE" dirty="0" smtClean="0">
                <a:solidFill>
                  <a:schemeClr val="bg1"/>
                </a:solidFill>
              </a:rPr>
              <a:t> Service)</a:t>
            </a:r>
          </a:p>
          <a:p>
            <a:endParaRPr lang="de-DE" dirty="0"/>
          </a:p>
        </p:txBody>
      </p:sp>
      <p:sp>
        <p:nvSpPr>
          <p:cNvPr id="52" name="Rechteck 51"/>
          <p:cNvSpPr/>
          <p:nvPr/>
        </p:nvSpPr>
        <p:spPr>
          <a:xfrm>
            <a:off x="3800475" y="4519488"/>
            <a:ext cx="323850" cy="2530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3" name="Textfeld 52"/>
          <p:cNvSpPr txBox="1"/>
          <p:nvPr/>
        </p:nvSpPr>
        <p:spPr>
          <a:xfrm>
            <a:off x="3248743" y="5048051"/>
            <a:ext cx="1427314" cy="369332"/>
          </a:xfrm>
          <a:prstGeom prst="rect">
            <a:avLst/>
          </a:prstGeom>
          <a:noFill/>
        </p:spPr>
        <p:txBody>
          <a:bodyPr wrap="none" rtlCol="0">
            <a:spAutoFit/>
          </a:bodyPr>
          <a:lstStyle/>
          <a:p>
            <a:r>
              <a:rPr lang="de-DE" dirty="0" smtClean="0"/>
              <a:t>Service Proxy</a:t>
            </a:r>
            <a:endParaRPr lang="de-DE" dirty="0"/>
          </a:p>
        </p:txBody>
      </p:sp>
    </p:spTree>
    <p:extLst>
      <p:ext uri="{BB962C8B-B14F-4D97-AF65-F5344CB8AC3E}">
        <p14:creationId xmlns:p14="http://schemas.microsoft.com/office/powerpoint/2010/main" val="1527961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pieren 2"/>
          <p:cNvGrpSpPr/>
          <p:nvPr/>
        </p:nvGrpSpPr>
        <p:grpSpPr>
          <a:xfrm>
            <a:off x="393394" y="1177624"/>
            <a:ext cx="9570738" cy="5367867"/>
            <a:chOff x="393394" y="1177624"/>
            <a:chExt cx="9570738" cy="5367867"/>
          </a:xfrm>
        </p:grpSpPr>
        <p:sp>
          <p:nvSpPr>
            <p:cNvPr id="4" name="Abgerundetes Rechteck 3"/>
            <p:cNvSpPr/>
            <p:nvPr/>
          </p:nvSpPr>
          <p:spPr>
            <a:xfrm>
              <a:off x="952107" y="1690688"/>
              <a:ext cx="6947554" cy="11406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smtClean="0"/>
                <a:t>Presentation</a:t>
              </a:r>
              <a:r>
                <a:rPr lang="de-DE" dirty="0" smtClean="0"/>
                <a:t>/Services</a:t>
              </a:r>
              <a:endParaRPr lang="de-DE" dirty="0"/>
            </a:p>
          </p:txBody>
        </p:sp>
        <p:sp>
          <p:nvSpPr>
            <p:cNvPr id="5" name="Abgerundetes Rechteck 4"/>
            <p:cNvSpPr/>
            <p:nvPr/>
          </p:nvSpPr>
          <p:spPr>
            <a:xfrm>
              <a:off x="952107" y="3026004"/>
              <a:ext cx="6947554" cy="11406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Applikation</a:t>
              </a:r>
              <a:endParaRPr lang="de-DE" dirty="0"/>
            </a:p>
          </p:txBody>
        </p:sp>
        <p:sp>
          <p:nvSpPr>
            <p:cNvPr id="6" name="Abgerundetes Rechteck 5"/>
            <p:cNvSpPr/>
            <p:nvPr/>
          </p:nvSpPr>
          <p:spPr>
            <a:xfrm>
              <a:off x="952107" y="4361320"/>
              <a:ext cx="6947554" cy="11406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Domain/Database</a:t>
              </a:r>
              <a:endParaRPr lang="de-DE" dirty="0"/>
            </a:p>
          </p:txBody>
        </p:sp>
        <p:sp>
          <p:nvSpPr>
            <p:cNvPr id="7" name="Zylinder 6"/>
            <p:cNvSpPr/>
            <p:nvPr/>
          </p:nvSpPr>
          <p:spPr>
            <a:xfrm>
              <a:off x="5074238" y="5895042"/>
              <a:ext cx="735291" cy="650449"/>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9" name="Gerade Verbindung mit Pfeil 8"/>
            <p:cNvCxnSpPr/>
            <p:nvPr/>
          </p:nvCxnSpPr>
          <p:spPr>
            <a:xfrm>
              <a:off x="2012884" y="2831331"/>
              <a:ext cx="0" cy="1946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p:nvPr/>
          </p:nvCxnSpPr>
          <p:spPr>
            <a:xfrm>
              <a:off x="2012884" y="4166647"/>
              <a:ext cx="0" cy="1946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a:endCxn id="7" idx="1"/>
            </p:cNvCxnSpPr>
            <p:nvPr/>
          </p:nvCxnSpPr>
          <p:spPr>
            <a:xfrm>
              <a:off x="5441884" y="5501963"/>
              <a:ext cx="0" cy="39307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Abgerundetes Rechteck 18"/>
            <p:cNvSpPr/>
            <p:nvPr/>
          </p:nvSpPr>
          <p:spPr>
            <a:xfrm>
              <a:off x="952106" y="1690688"/>
              <a:ext cx="9012026"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de-DE" dirty="0" err="1" smtClean="0"/>
                <a:t>Presentation</a:t>
              </a:r>
              <a:r>
                <a:rPr lang="de-DE" dirty="0" smtClean="0"/>
                <a:t>/Services</a:t>
              </a:r>
              <a:endParaRPr lang="de-DE" dirty="0"/>
            </a:p>
          </p:txBody>
        </p:sp>
        <p:sp>
          <p:nvSpPr>
            <p:cNvPr id="20" name="Abgerundetes Rechteck 19"/>
            <p:cNvSpPr/>
            <p:nvPr/>
          </p:nvSpPr>
          <p:spPr>
            <a:xfrm>
              <a:off x="952106" y="3026004"/>
              <a:ext cx="9012026"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de-DE" dirty="0" smtClean="0"/>
                <a:t>Applikation</a:t>
              </a:r>
              <a:endParaRPr lang="de-DE" dirty="0"/>
            </a:p>
          </p:txBody>
        </p:sp>
        <p:sp>
          <p:nvSpPr>
            <p:cNvPr id="21" name="Abgerundetes Rechteck 20"/>
            <p:cNvSpPr/>
            <p:nvPr/>
          </p:nvSpPr>
          <p:spPr>
            <a:xfrm>
              <a:off x="952106" y="4361320"/>
              <a:ext cx="9012026"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de-DE" dirty="0" smtClean="0"/>
                <a:t>Domain/Database</a:t>
              </a:r>
              <a:endParaRPr lang="de-DE" dirty="0"/>
            </a:p>
          </p:txBody>
        </p:sp>
        <p:cxnSp>
          <p:nvCxnSpPr>
            <p:cNvPr id="25" name="Gerade Verbindung mit Pfeil 24"/>
            <p:cNvCxnSpPr/>
            <p:nvPr/>
          </p:nvCxnSpPr>
          <p:spPr>
            <a:xfrm flipH="1">
              <a:off x="762726" y="1844363"/>
              <a:ext cx="9428" cy="3657600"/>
            </a:xfrm>
            <a:prstGeom prst="straightConnector1">
              <a:avLst/>
            </a:prstGeom>
            <a:ln w="28575">
              <a:tailEnd type="triangle"/>
            </a:ln>
          </p:spPr>
          <p:style>
            <a:lnRef idx="3">
              <a:schemeClr val="accent1"/>
            </a:lnRef>
            <a:fillRef idx="0">
              <a:schemeClr val="accent1"/>
            </a:fillRef>
            <a:effectRef idx="2">
              <a:schemeClr val="accent1"/>
            </a:effectRef>
            <a:fontRef idx="minor">
              <a:schemeClr val="tx1"/>
            </a:fontRef>
          </p:style>
        </p:cxnSp>
        <p:sp>
          <p:nvSpPr>
            <p:cNvPr id="26" name="Textfeld 25"/>
            <p:cNvSpPr txBox="1"/>
            <p:nvPr/>
          </p:nvSpPr>
          <p:spPr>
            <a:xfrm rot="16200000">
              <a:off x="-566548" y="3293075"/>
              <a:ext cx="2289216" cy="369332"/>
            </a:xfrm>
            <a:prstGeom prst="rect">
              <a:avLst/>
            </a:prstGeom>
            <a:noFill/>
          </p:spPr>
          <p:txBody>
            <a:bodyPr wrap="none" rtlCol="0">
              <a:spAutoFit/>
            </a:bodyPr>
            <a:lstStyle/>
            <a:p>
              <a:r>
                <a:rPr lang="de-DE" dirty="0" smtClean="0"/>
                <a:t>Technische Schichtung</a:t>
              </a:r>
              <a:endParaRPr lang="de-DE" dirty="0"/>
            </a:p>
          </p:txBody>
        </p:sp>
        <p:cxnSp>
          <p:nvCxnSpPr>
            <p:cNvPr id="27" name="Gerade Verbindung mit Pfeil 26"/>
            <p:cNvCxnSpPr/>
            <p:nvPr/>
          </p:nvCxnSpPr>
          <p:spPr>
            <a:xfrm rot="5400000" flipH="1">
              <a:off x="6240544" y="-271088"/>
              <a:ext cx="9428" cy="3657600"/>
            </a:xfrm>
            <a:prstGeom prst="straightConnector1">
              <a:avLst/>
            </a:prstGeom>
            <a:ln w="28575">
              <a:headEnd type="triangl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28" name="Textfeld 27"/>
            <p:cNvSpPr txBox="1"/>
            <p:nvPr/>
          </p:nvSpPr>
          <p:spPr>
            <a:xfrm>
              <a:off x="5165270" y="1177624"/>
              <a:ext cx="2133597" cy="369332"/>
            </a:xfrm>
            <a:prstGeom prst="rect">
              <a:avLst/>
            </a:prstGeom>
            <a:noFill/>
          </p:spPr>
          <p:txBody>
            <a:bodyPr wrap="none" rtlCol="0">
              <a:spAutoFit/>
            </a:bodyPr>
            <a:lstStyle/>
            <a:p>
              <a:r>
                <a:rPr lang="de-DE" dirty="0" smtClean="0"/>
                <a:t>Fachliche Schichtung</a:t>
              </a:r>
              <a:endParaRPr lang="de-DE" dirty="0"/>
            </a:p>
          </p:txBody>
        </p:sp>
      </p:grpSp>
      <p:sp>
        <p:nvSpPr>
          <p:cNvPr id="2" name="Titel 1"/>
          <p:cNvSpPr>
            <a:spLocks noGrp="1"/>
          </p:cNvSpPr>
          <p:nvPr>
            <p:ph type="title"/>
          </p:nvPr>
        </p:nvSpPr>
        <p:spPr/>
        <p:txBody>
          <a:bodyPr/>
          <a:lstStyle/>
          <a:p>
            <a:r>
              <a:rPr lang="de-DE" dirty="0" smtClean="0"/>
              <a:t>Die monolithische Architektur v3.0</a:t>
            </a:r>
            <a:endParaRPr lang="de-DE" dirty="0"/>
          </a:p>
        </p:txBody>
      </p:sp>
      <p:sp>
        <p:nvSpPr>
          <p:cNvPr id="24" name="Abgerundetes Rechteck 23"/>
          <p:cNvSpPr/>
          <p:nvPr/>
        </p:nvSpPr>
        <p:spPr>
          <a:xfrm>
            <a:off x="8177751" y="1844362"/>
            <a:ext cx="1310326" cy="35760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Fachlicher Slice n</a:t>
            </a:r>
            <a:endParaRPr lang="de-DE" dirty="0"/>
          </a:p>
        </p:txBody>
      </p:sp>
      <p:sp>
        <p:nvSpPr>
          <p:cNvPr id="22" name="Abgerundetes Rechteck 21"/>
          <p:cNvSpPr/>
          <p:nvPr/>
        </p:nvSpPr>
        <p:spPr>
          <a:xfrm>
            <a:off x="4034672" y="1844362"/>
            <a:ext cx="1310326" cy="35760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Fachlicher Slice 1</a:t>
            </a:r>
            <a:endParaRPr lang="de-DE" dirty="0"/>
          </a:p>
        </p:txBody>
      </p:sp>
      <p:sp>
        <p:nvSpPr>
          <p:cNvPr id="23" name="Abgerundetes Rechteck 22"/>
          <p:cNvSpPr/>
          <p:nvPr/>
        </p:nvSpPr>
        <p:spPr>
          <a:xfrm>
            <a:off x="5623088" y="1843712"/>
            <a:ext cx="1310326" cy="35609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Fachlicher Slice 2</a:t>
            </a:r>
            <a:endParaRPr lang="de-DE" dirty="0"/>
          </a:p>
        </p:txBody>
      </p:sp>
    </p:spTree>
    <p:extLst>
      <p:ext uri="{BB962C8B-B14F-4D97-AF65-F5344CB8AC3E}">
        <p14:creationId xmlns:p14="http://schemas.microsoft.com/office/powerpoint/2010/main" val="4229740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2" grpId="0" animBg="1"/>
      <p:bldP spid="23"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…Bevor ich es vergesse…</a:t>
            </a:r>
            <a:endParaRPr lang="de-DE" dirty="0"/>
          </a:p>
        </p:txBody>
      </p:sp>
      <p:sp>
        <p:nvSpPr>
          <p:cNvPr id="3" name="Inhaltsplatzhalter 2"/>
          <p:cNvSpPr>
            <a:spLocks noGrp="1"/>
          </p:cNvSpPr>
          <p:nvPr>
            <p:ph idx="1"/>
          </p:nvPr>
        </p:nvSpPr>
        <p:spPr/>
        <p:txBody>
          <a:bodyPr>
            <a:normAutofit fontScale="92500" lnSpcReduction="20000"/>
          </a:bodyPr>
          <a:lstStyle/>
          <a:p>
            <a:r>
              <a:rPr lang="de-DE" dirty="0" smtClean="0"/>
              <a:t>Was wäre, wenn Objekte aus meiner Business Domain in meinem System leben würden und ich diese von überall innerhalb meines Clusters aus benutzen könnte und es keine Probleme mit </a:t>
            </a:r>
            <a:r>
              <a:rPr lang="de-DE" dirty="0" err="1" smtClean="0"/>
              <a:t>Concurrency</a:t>
            </a:r>
            <a:r>
              <a:rPr lang="de-DE" dirty="0" smtClean="0"/>
              <a:t> gibt?</a:t>
            </a:r>
          </a:p>
          <a:p>
            <a:r>
              <a:rPr lang="de-DE" dirty="0" smtClean="0"/>
              <a:t>Was wäre, wenn die Objekte aus meiner Business Domain immer da wären und ich mich nicht um die Materialisierung und </a:t>
            </a:r>
            <a:r>
              <a:rPr lang="de-DE" dirty="0" err="1" smtClean="0"/>
              <a:t>Dematerialisierung</a:t>
            </a:r>
            <a:r>
              <a:rPr lang="de-DE" dirty="0" smtClean="0"/>
              <a:t> kümmern müsste?</a:t>
            </a:r>
          </a:p>
          <a:p>
            <a:r>
              <a:rPr lang="de-DE" dirty="0" smtClean="0"/>
              <a:t>Was wäre, wenn ich die volle Power meines Clusters für die Berechnung von Informationen benutzen könnte, ohne mir Gedanken über die Verteilung und Kommunikation innerhalb des Clusters machen zu müssen?</a:t>
            </a:r>
          </a:p>
          <a:p>
            <a:r>
              <a:rPr lang="de-DE" dirty="0" smtClean="0"/>
              <a:t>Wäre das nicht was? </a:t>
            </a:r>
          </a:p>
          <a:p>
            <a:r>
              <a:rPr lang="de-DE" dirty="0" smtClean="0"/>
              <a:t>Dann ist das “</a:t>
            </a:r>
            <a:r>
              <a:rPr lang="de-DE" dirty="0" err="1" smtClean="0"/>
              <a:t>Actor</a:t>
            </a:r>
            <a:r>
              <a:rPr lang="de-DE" dirty="0" smtClean="0"/>
              <a:t> Model” etwas für dich…. und das Beste, die Service </a:t>
            </a:r>
            <a:r>
              <a:rPr lang="de-DE" dirty="0" err="1" smtClean="0"/>
              <a:t>Fabric</a:t>
            </a:r>
            <a:r>
              <a:rPr lang="de-DE" dirty="0" smtClean="0"/>
              <a:t> bringt es mit.</a:t>
            </a:r>
          </a:p>
          <a:p>
            <a:pPr marL="0" indent="0">
              <a:buNone/>
            </a:pPr>
            <a:endParaRPr lang="de-DE" dirty="0"/>
          </a:p>
        </p:txBody>
      </p:sp>
    </p:spTree>
    <p:extLst>
      <p:ext uri="{BB962C8B-B14F-4D97-AF65-F5344CB8AC3E}">
        <p14:creationId xmlns:p14="http://schemas.microsoft.com/office/powerpoint/2010/main" val="382849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Eine alte Idee … “Das </a:t>
            </a:r>
            <a:r>
              <a:rPr lang="de-DE" dirty="0" err="1" smtClean="0"/>
              <a:t>Actor</a:t>
            </a:r>
            <a:r>
              <a:rPr lang="de-DE" dirty="0" smtClean="0"/>
              <a:t> Model” </a:t>
            </a:r>
            <a:endParaRPr lang="de-DE" dirty="0"/>
          </a:p>
        </p:txBody>
      </p:sp>
      <p:sp>
        <p:nvSpPr>
          <p:cNvPr id="3" name="Inhaltsplatzhalter 2"/>
          <p:cNvSpPr>
            <a:spLocks noGrp="1"/>
          </p:cNvSpPr>
          <p:nvPr>
            <p:ph idx="1"/>
          </p:nvPr>
        </p:nvSpPr>
        <p:spPr>
          <a:xfrm>
            <a:off x="838200" y="1825625"/>
            <a:ext cx="10515600" cy="3203575"/>
          </a:xfrm>
        </p:spPr>
        <p:txBody>
          <a:bodyPr/>
          <a:lstStyle/>
          <a:p>
            <a:pPr marL="0" indent="0">
              <a:buNone/>
            </a:pPr>
            <a:r>
              <a:rPr lang="de-DE" dirty="0" smtClean="0"/>
              <a:t>“Das </a:t>
            </a:r>
            <a:r>
              <a:rPr lang="de-DE" b="1" dirty="0" err="1" smtClean="0"/>
              <a:t>Actor</a:t>
            </a:r>
            <a:r>
              <a:rPr lang="de-DE" b="1" dirty="0" smtClean="0"/>
              <a:t> Model</a:t>
            </a:r>
            <a:r>
              <a:rPr lang="de-DE" dirty="0" smtClean="0"/>
              <a:t> (deutsch </a:t>
            </a:r>
            <a:r>
              <a:rPr lang="de-DE" b="1" dirty="0" err="1" smtClean="0"/>
              <a:t>Aktorenmodell</a:t>
            </a:r>
            <a:r>
              <a:rPr lang="de-DE" dirty="0" smtClean="0"/>
              <a:t>, auch </a:t>
            </a:r>
            <a:r>
              <a:rPr lang="de-DE" b="1" dirty="0" err="1" smtClean="0"/>
              <a:t>Aktormodell</a:t>
            </a:r>
            <a:r>
              <a:rPr lang="de-DE" dirty="0" smtClean="0"/>
              <a:t>) ist in der </a:t>
            </a:r>
            <a:r>
              <a:rPr lang="de-DE" dirty="0" smtClean="0">
                <a:hlinkClick r:id="rId2" tooltip="Informatik"/>
              </a:rPr>
              <a:t>Informatik</a:t>
            </a:r>
            <a:r>
              <a:rPr lang="de-DE" dirty="0" smtClean="0"/>
              <a:t> ein </a:t>
            </a:r>
            <a:r>
              <a:rPr lang="de-DE" dirty="0" smtClean="0">
                <a:hlinkClick r:id="rId3" tooltip="Modell"/>
              </a:rPr>
              <a:t>Modell</a:t>
            </a:r>
            <a:r>
              <a:rPr lang="de-DE" dirty="0" smtClean="0"/>
              <a:t> für </a:t>
            </a:r>
            <a:r>
              <a:rPr lang="de-DE" dirty="0" smtClean="0">
                <a:hlinkClick r:id="rId4" tooltip="Nebenläufigkeit"/>
              </a:rPr>
              <a:t>nebenläufige</a:t>
            </a:r>
            <a:r>
              <a:rPr lang="de-DE" dirty="0" smtClean="0"/>
              <a:t> Rechnungen bzw. Programme. Diese werden in nebenläufige Einheiten, sog. Aktoren, unterteilt, die ausschließlich </a:t>
            </a:r>
            <a:r>
              <a:rPr lang="de-DE" dirty="0" err="1" smtClean="0"/>
              <a:t>ber</a:t>
            </a:r>
            <a:r>
              <a:rPr lang="de-DE" dirty="0" smtClean="0"/>
              <a:t> </a:t>
            </a:r>
            <a:r>
              <a:rPr lang="de-DE" dirty="0" smtClean="0">
                <a:hlinkClick r:id="rId5" tooltip="Nachrichtenaustausch"/>
              </a:rPr>
              <a:t>Nachrichtenaustausch</a:t>
            </a:r>
            <a:r>
              <a:rPr lang="de-DE" dirty="0" smtClean="0"/>
              <a:t> kommunizieren. Es stellt somit eine mögliche Ausprägung des </a:t>
            </a:r>
            <a:r>
              <a:rPr lang="de-DE" dirty="0" smtClean="0">
                <a:hlinkClick r:id="rId6" tooltip="Message passing"/>
              </a:rPr>
              <a:t>Message </a:t>
            </a:r>
            <a:r>
              <a:rPr lang="de-DE" dirty="0" err="1" smtClean="0">
                <a:hlinkClick r:id="rId6" tooltip="Message passing"/>
              </a:rPr>
              <a:t>passing</a:t>
            </a:r>
            <a:r>
              <a:rPr lang="de-DE" dirty="0" smtClean="0"/>
              <a:t> dar. Es wurde erstmals 1973 von </a:t>
            </a:r>
            <a:r>
              <a:rPr lang="de-DE" dirty="0" smtClean="0">
                <a:hlinkClick r:id="rId7" tooltip="Carl Hewitt"/>
              </a:rPr>
              <a:t>Carl Hewitt</a:t>
            </a:r>
            <a:r>
              <a:rPr lang="de-DE" dirty="0" smtClean="0"/>
              <a:t>, Peter Bishop und Richard Steiger beschrieben.</a:t>
            </a:r>
            <a:r>
              <a:rPr lang="de-DE" baseline="30000" dirty="0" smtClean="0">
                <a:hlinkClick r:id="rId8"/>
              </a:rPr>
              <a:t>[1]</a:t>
            </a:r>
            <a:r>
              <a:rPr lang="de-DE" dirty="0" smtClean="0"/>
              <a:t> Verwendung findet das </a:t>
            </a:r>
            <a:r>
              <a:rPr lang="de-DE" dirty="0" err="1" smtClean="0"/>
              <a:t>Actor</a:t>
            </a:r>
            <a:r>
              <a:rPr lang="de-DE" dirty="0" smtClean="0"/>
              <a:t> Model heute unter anderem in den Programmiersprachen </a:t>
            </a:r>
            <a:r>
              <a:rPr lang="de-DE" dirty="0" smtClean="0">
                <a:hlinkClick r:id="rId9" tooltip="Erlang (Programmiersprache)"/>
              </a:rPr>
              <a:t>Erlang</a:t>
            </a:r>
            <a:r>
              <a:rPr lang="de-DE" dirty="0" smtClean="0"/>
              <a:t>, </a:t>
            </a:r>
            <a:r>
              <a:rPr lang="de-DE" dirty="0" err="1" smtClean="0">
                <a:hlinkClick r:id="rId10" tooltip="Io (Programmiersprache)"/>
              </a:rPr>
              <a:t>Io</a:t>
            </a:r>
            <a:r>
              <a:rPr lang="de-DE" dirty="0" smtClean="0"/>
              <a:t>, </a:t>
            </a:r>
            <a:r>
              <a:rPr lang="de-DE" dirty="0" smtClean="0">
                <a:hlinkClick r:id="rId11" tooltip="D (Programmiersprache)"/>
              </a:rPr>
              <a:t>D</a:t>
            </a:r>
            <a:r>
              <a:rPr lang="de-DE" dirty="0" smtClean="0"/>
              <a:t> und </a:t>
            </a:r>
            <a:r>
              <a:rPr lang="de-DE" dirty="0" smtClean="0">
                <a:hlinkClick r:id="rId12" tooltip="Scala (Programmiersprache)"/>
              </a:rPr>
              <a:t>Scala</a:t>
            </a:r>
            <a:r>
              <a:rPr lang="de-DE" dirty="0" smtClean="0"/>
              <a:t>.“</a:t>
            </a:r>
            <a:endParaRPr lang="de-DE" dirty="0"/>
          </a:p>
        </p:txBody>
      </p:sp>
      <p:sp>
        <p:nvSpPr>
          <p:cNvPr id="4" name="Textfeld 3"/>
          <p:cNvSpPr txBox="1"/>
          <p:nvPr/>
        </p:nvSpPr>
        <p:spPr>
          <a:xfrm>
            <a:off x="962025" y="6019800"/>
            <a:ext cx="4974247" cy="369332"/>
          </a:xfrm>
          <a:prstGeom prst="rect">
            <a:avLst/>
          </a:prstGeom>
          <a:noFill/>
        </p:spPr>
        <p:txBody>
          <a:bodyPr wrap="none" rtlCol="0">
            <a:spAutoFit/>
          </a:bodyPr>
          <a:lstStyle/>
          <a:p>
            <a:r>
              <a:rPr lang="de-DE" dirty="0" smtClean="0"/>
              <a:t>Quelle: https://de.wikipedia.org/wiki/Actor_Model</a:t>
            </a:r>
            <a:endParaRPr lang="de-DE" dirty="0"/>
          </a:p>
        </p:txBody>
      </p:sp>
    </p:spTree>
    <p:extLst>
      <p:ext uri="{BB962C8B-B14F-4D97-AF65-F5344CB8AC3E}">
        <p14:creationId xmlns:p14="http://schemas.microsoft.com/office/powerpoint/2010/main" val="1138275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Aktoren sind aus Microsoft Sicht…</a:t>
            </a:r>
            <a:endParaRPr lang="de-DE" dirty="0"/>
          </a:p>
        </p:txBody>
      </p:sp>
      <p:sp>
        <p:nvSpPr>
          <p:cNvPr id="3" name="Inhaltsplatzhalter 2"/>
          <p:cNvSpPr>
            <a:spLocks noGrp="1"/>
          </p:cNvSpPr>
          <p:nvPr>
            <p:ph idx="1"/>
          </p:nvPr>
        </p:nvSpPr>
        <p:spPr/>
        <p:txBody>
          <a:bodyPr/>
          <a:lstStyle/>
          <a:p>
            <a:pPr marL="0" indent="0">
              <a:buNone/>
            </a:pPr>
            <a:r>
              <a:rPr lang="de-DE" dirty="0" smtClean="0"/>
              <a:t>“…isolierte Singlethread-Komponenten, die Status und Verhalten einkapseln. Sie sind mit .NET-Objekten vergleichbar und bieten daher ein natürliches Programmiermodell. Jeder </a:t>
            </a:r>
            <a:r>
              <a:rPr lang="de-DE" dirty="0" err="1" smtClean="0"/>
              <a:t>Actor</a:t>
            </a:r>
            <a:r>
              <a:rPr lang="de-DE" dirty="0" smtClean="0"/>
              <a:t> ist eine Instanz eines </a:t>
            </a:r>
            <a:r>
              <a:rPr lang="de-DE" dirty="0" err="1" smtClean="0"/>
              <a:t>Actor</a:t>
            </a:r>
            <a:r>
              <a:rPr lang="de-DE" dirty="0" smtClean="0"/>
              <a:t>-Typs, ähnlich wie ein .NET-Objekt eine Instanz eines .NET-Typs ist. Beispielsweise kann es einen </a:t>
            </a:r>
            <a:r>
              <a:rPr lang="de-DE" dirty="0" err="1" smtClean="0"/>
              <a:t>Actor</a:t>
            </a:r>
            <a:r>
              <a:rPr lang="de-DE" dirty="0" smtClean="0"/>
              <a:t>-Typ geben, der die Funktionalität eines Rechners implementiert, und es kann viele </a:t>
            </a:r>
            <a:r>
              <a:rPr lang="de-DE" dirty="0" err="1" smtClean="0"/>
              <a:t>Actors</a:t>
            </a:r>
            <a:r>
              <a:rPr lang="de-DE" dirty="0" smtClean="0"/>
              <a:t> dieses Typs geben, die auf verschiedenen Knoten in einem Cluster verteilt sind. Jeder solche </a:t>
            </a:r>
            <a:r>
              <a:rPr lang="de-DE" dirty="0" err="1" smtClean="0"/>
              <a:t>Actor</a:t>
            </a:r>
            <a:r>
              <a:rPr lang="de-DE" dirty="0" smtClean="0"/>
              <a:t> wird durch eine </a:t>
            </a:r>
            <a:r>
              <a:rPr lang="de-DE" dirty="0" err="1" smtClean="0"/>
              <a:t>Actor</a:t>
            </a:r>
            <a:r>
              <a:rPr lang="de-DE" dirty="0" smtClean="0"/>
              <a:t>-ID eindeutig identifiziert.“  </a:t>
            </a:r>
            <a:endParaRPr lang="de-DE" dirty="0"/>
          </a:p>
        </p:txBody>
      </p:sp>
      <p:sp>
        <p:nvSpPr>
          <p:cNvPr id="6" name="Textfeld 5"/>
          <p:cNvSpPr txBox="1"/>
          <p:nvPr/>
        </p:nvSpPr>
        <p:spPr>
          <a:xfrm>
            <a:off x="838200" y="6311900"/>
            <a:ext cx="5088573" cy="369332"/>
          </a:xfrm>
          <a:prstGeom prst="rect">
            <a:avLst/>
          </a:prstGeom>
          <a:noFill/>
        </p:spPr>
        <p:txBody>
          <a:bodyPr wrap="none" rtlCol="0">
            <a:spAutoFit/>
          </a:bodyPr>
          <a:lstStyle/>
          <a:p>
            <a:r>
              <a:rPr lang="de-DE" dirty="0" smtClean="0"/>
              <a:t>Quelle </a:t>
            </a:r>
            <a:r>
              <a:rPr lang="de-DE" dirty="0" smtClean="0">
                <a:hlinkClick r:id="rId2"/>
              </a:rPr>
              <a:t>„Einführung in Service </a:t>
            </a:r>
            <a:r>
              <a:rPr lang="de-DE" dirty="0" err="1" smtClean="0">
                <a:hlinkClick r:id="rId2"/>
              </a:rPr>
              <a:t>Fabric</a:t>
            </a:r>
            <a:r>
              <a:rPr lang="de-DE" dirty="0" smtClean="0">
                <a:hlinkClick r:id="rId2"/>
              </a:rPr>
              <a:t> </a:t>
            </a:r>
            <a:r>
              <a:rPr lang="de-DE" dirty="0" err="1" smtClean="0">
                <a:hlinkClick r:id="rId2"/>
              </a:rPr>
              <a:t>Reliable</a:t>
            </a:r>
            <a:r>
              <a:rPr lang="de-DE" dirty="0" smtClean="0">
                <a:hlinkClick r:id="rId2"/>
              </a:rPr>
              <a:t> </a:t>
            </a:r>
            <a:r>
              <a:rPr lang="de-DE" dirty="0" err="1" smtClean="0">
                <a:hlinkClick r:id="rId2"/>
              </a:rPr>
              <a:t>Actors</a:t>
            </a:r>
            <a:r>
              <a:rPr lang="de-DE" dirty="0" smtClean="0">
                <a:hlinkClick r:id="rId2"/>
              </a:rPr>
              <a:t>”</a:t>
            </a:r>
            <a:endParaRPr lang="de-DE" dirty="0"/>
          </a:p>
        </p:txBody>
      </p:sp>
    </p:spTree>
    <p:extLst>
      <p:ext uri="{BB962C8B-B14F-4D97-AF65-F5344CB8AC3E}">
        <p14:creationId xmlns:p14="http://schemas.microsoft.com/office/powerpoint/2010/main" val="1021621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Und was steckt dahinter? –Prinzipien</a:t>
            </a:r>
            <a:endParaRPr lang="de-DE" dirty="0"/>
          </a:p>
        </p:txBody>
      </p:sp>
      <p:sp>
        <p:nvSpPr>
          <p:cNvPr id="3" name="Inhaltsplatzhalter 2"/>
          <p:cNvSpPr>
            <a:spLocks noGrp="1"/>
          </p:cNvSpPr>
          <p:nvPr>
            <p:ph idx="1"/>
          </p:nvPr>
        </p:nvSpPr>
        <p:spPr>
          <a:xfrm>
            <a:off x="838200" y="1530349"/>
            <a:ext cx="11144250" cy="4829699"/>
          </a:xfrm>
        </p:spPr>
        <p:txBody>
          <a:bodyPr>
            <a:noAutofit/>
          </a:bodyPr>
          <a:lstStyle/>
          <a:p>
            <a:r>
              <a:rPr lang="de-DE" sz="2000" dirty="0" smtClean="0"/>
              <a:t>Keinen geteilten Speicherbereich.</a:t>
            </a:r>
          </a:p>
          <a:p>
            <a:r>
              <a:rPr lang="de-DE" sz="2000" dirty="0" smtClean="0"/>
              <a:t>Aktoren sind logisch immer da.</a:t>
            </a:r>
          </a:p>
          <a:p>
            <a:r>
              <a:rPr lang="de-DE" sz="2000" dirty="0" smtClean="0"/>
              <a:t>Jeder Aktor verfügt über einen Posteingang, eine Adresse und ein Verhalten.</a:t>
            </a:r>
          </a:p>
          <a:p>
            <a:r>
              <a:rPr lang="de-DE" sz="2000" dirty="0" smtClean="0"/>
              <a:t>Kommunikation nur über Nachrichten.</a:t>
            </a:r>
          </a:p>
          <a:p>
            <a:r>
              <a:rPr lang="de-DE" sz="2000" dirty="0" smtClean="0"/>
              <a:t>Der Nachrichtenaustausch funktioniert nur asynchron.</a:t>
            </a:r>
          </a:p>
          <a:p>
            <a:r>
              <a:rPr lang="de-DE" sz="2000" dirty="0" smtClean="0"/>
              <a:t>Eingehenden Nachrichten werden nach dem FIFO-Prinzip verarbeitet.</a:t>
            </a:r>
          </a:p>
          <a:p>
            <a:r>
              <a:rPr lang="de-DE" sz="2000" dirty="0" smtClean="0"/>
              <a:t>Abarbeitung von Nachrichten in einem Single-Thread.</a:t>
            </a:r>
          </a:p>
          <a:p>
            <a:r>
              <a:rPr lang="de-DE" sz="2000" dirty="0" smtClean="0"/>
              <a:t>Nachrichten können folgende Reaktionen auslösen:</a:t>
            </a:r>
          </a:p>
          <a:p>
            <a:pPr lvl="1"/>
            <a:r>
              <a:rPr lang="de-DE" sz="1600" dirty="0" smtClean="0"/>
              <a:t>Nachricht an sich selber oder andere Aktoren verschicken.</a:t>
            </a:r>
          </a:p>
          <a:p>
            <a:pPr lvl="1"/>
            <a:r>
              <a:rPr lang="de-DE" sz="1600" dirty="0" smtClean="0"/>
              <a:t>Neue Aktoren erzeugen.</a:t>
            </a:r>
          </a:p>
          <a:p>
            <a:pPr lvl="1"/>
            <a:r>
              <a:rPr lang="de-DE" sz="1600" dirty="0" smtClean="0"/>
              <a:t>Den eigene Verhalten ändern.</a:t>
            </a:r>
          </a:p>
          <a:p>
            <a:r>
              <a:rPr lang="de-DE" sz="2000" dirty="0" smtClean="0"/>
              <a:t>Die Kapselung des möglichen Zustandes eines Aktors ähnelt dem Prinzip der objektorientierten Programmierung.</a:t>
            </a:r>
          </a:p>
          <a:p>
            <a:r>
              <a:rPr lang="de-DE" sz="2000" dirty="0" smtClean="0"/>
              <a:t>Und die Service </a:t>
            </a:r>
            <a:r>
              <a:rPr lang="de-DE" sz="2000" dirty="0" err="1" smtClean="0"/>
              <a:t>Fabric</a:t>
            </a:r>
            <a:r>
              <a:rPr lang="de-DE" sz="2000" dirty="0" smtClean="0"/>
              <a:t> nimmt uns bis auf die Implementierung der Aktor-Funktionalität fast alles ab.</a:t>
            </a:r>
          </a:p>
        </p:txBody>
      </p:sp>
    </p:spTree>
    <p:extLst>
      <p:ext uri="{BB962C8B-B14F-4D97-AF65-F5344CB8AC3E}">
        <p14:creationId xmlns:p14="http://schemas.microsoft.com/office/powerpoint/2010/main" val="1874901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Demo: </a:t>
            </a:r>
            <a:r>
              <a:rPr lang="de-DE" dirty="0" err="1" smtClean="0"/>
              <a:t>Microservice</a:t>
            </a:r>
            <a:r>
              <a:rPr lang="de-DE" dirty="0" smtClean="0"/>
              <a:t> mit Service </a:t>
            </a:r>
            <a:r>
              <a:rPr lang="de-DE" dirty="0" err="1" smtClean="0"/>
              <a:t>Fabric</a:t>
            </a:r>
            <a:r>
              <a:rPr lang="de-DE" dirty="0" smtClean="0"/>
              <a:t> </a:t>
            </a:r>
            <a:r>
              <a:rPr lang="de-DE" dirty="0" err="1" smtClean="0"/>
              <a:t>Reliable</a:t>
            </a:r>
            <a:r>
              <a:rPr lang="de-DE" dirty="0" smtClean="0"/>
              <a:t> </a:t>
            </a:r>
            <a:r>
              <a:rPr lang="de-DE" dirty="0" err="1" smtClean="0"/>
              <a:t>Actors</a:t>
            </a:r>
            <a:endParaRPr lang="de-DE" dirty="0"/>
          </a:p>
        </p:txBody>
      </p:sp>
      <p:grpSp>
        <p:nvGrpSpPr>
          <p:cNvPr id="33" name="Gruppieren 32"/>
          <p:cNvGrpSpPr/>
          <p:nvPr/>
        </p:nvGrpSpPr>
        <p:grpSpPr>
          <a:xfrm>
            <a:off x="2779528" y="2135466"/>
            <a:ext cx="3299403" cy="3789575"/>
            <a:chOff x="1509528" y="2135466"/>
            <a:chExt cx="3299403" cy="3789575"/>
          </a:xfrm>
        </p:grpSpPr>
        <p:sp>
          <p:nvSpPr>
            <p:cNvPr id="26" name="Abgerundetes Rechteck 25"/>
            <p:cNvSpPr/>
            <p:nvPr/>
          </p:nvSpPr>
          <p:spPr>
            <a:xfrm>
              <a:off x="2207133" y="2135466"/>
              <a:ext cx="2601798" cy="37895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dirty="0" smtClean="0"/>
                <a:t>Web-API-Service</a:t>
              </a:r>
              <a:endParaRPr lang="de-DE" dirty="0"/>
            </a:p>
          </p:txBody>
        </p:sp>
        <p:sp>
          <p:nvSpPr>
            <p:cNvPr id="27" name="Rechteck 26"/>
            <p:cNvSpPr/>
            <p:nvPr/>
          </p:nvSpPr>
          <p:spPr>
            <a:xfrm>
              <a:off x="2774638" y="4329455"/>
              <a:ext cx="1442301" cy="63306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cxnSp>
          <p:nvCxnSpPr>
            <p:cNvPr id="28" name="Gerader Verbinder 27"/>
            <p:cNvCxnSpPr>
              <a:endCxn id="27" idx="1"/>
            </p:cNvCxnSpPr>
            <p:nvPr/>
          </p:nvCxnSpPr>
          <p:spPr>
            <a:xfrm>
              <a:off x="1775495" y="4645989"/>
              <a:ext cx="999143" cy="1"/>
            </a:xfrm>
            <a:prstGeom prst="line">
              <a:avLst/>
            </a:prstGeom>
            <a:noFill/>
            <a:ln w="38100"/>
          </p:spPr>
          <p:style>
            <a:lnRef idx="2">
              <a:schemeClr val="dk1"/>
            </a:lnRef>
            <a:fillRef idx="1">
              <a:schemeClr val="lt1"/>
            </a:fillRef>
            <a:effectRef idx="0">
              <a:schemeClr val="dk1"/>
            </a:effectRef>
            <a:fontRef idx="minor">
              <a:schemeClr val="dk1"/>
            </a:fontRef>
          </p:style>
        </p:cxnSp>
        <p:sp>
          <p:nvSpPr>
            <p:cNvPr id="29" name="Ellipse 28"/>
            <p:cNvSpPr/>
            <p:nvPr/>
          </p:nvSpPr>
          <p:spPr>
            <a:xfrm>
              <a:off x="1515670" y="4519488"/>
              <a:ext cx="280970" cy="253002"/>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30" name="Textfeld 29"/>
            <p:cNvSpPr txBox="1"/>
            <p:nvPr/>
          </p:nvSpPr>
          <p:spPr>
            <a:xfrm>
              <a:off x="1509528" y="4114713"/>
              <a:ext cx="327334" cy="369332"/>
            </a:xfrm>
            <a:prstGeom prst="rect">
              <a:avLst/>
            </a:prstGeom>
            <a:noFill/>
          </p:spPr>
          <p:txBody>
            <a:bodyPr wrap="none" rtlCol="0">
              <a:spAutoFit/>
            </a:bodyPr>
            <a:lstStyle/>
            <a:p>
              <a:r>
                <a:rPr lang="de-DE" dirty="0" smtClean="0"/>
                <a:t>D</a:t>
              </a:r>
              <a:endParaRPr lang="de-DE" dirty="0"/>
            </a:p>
          </p:txBody>
        </p:sp>
      </p:grpSp>
      <p:grpSp>
        <p:nvGrpSpPr>
          <p:cNvPr id="15" name="Gruppieren 14"/>
          <p:cNvGrpSpPr/>
          <p:nvPr/>
        </p:nvGrpSpPr>
        <p:grpSpPr>
          <a:xfrm>
            <a:off x="7058825" y="3501935"/>
            <a:ext cx="2313528" cy="1655039"/>
            <a:chOff x="9389275" y="4219995"/>
            <a:chExt cx="2313528" cy="1655039"/>
          </a:xfrm>
        </p:grpSpPr>
        <p:sp>
          <p:nvSpPr>
            <p:cNvPr id="39" name="Abgerundetes Rechteck 38"/>
            <p:cNvSpPr/>
            <p:nvPr/>
          </p:nvSpPr>
          <p:spPr>
            <a:xfrm>
              <a:off x="10057661" y="4219995"/>
              <a:ext cx="1645142" cy="16550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de-DE" dirty="0"/>
            </a:p>
          </p:txBody>
        </p:sp>
        <p:sp>
          <p:nvSpPr>
            <p:cNvPr id="40" name="Rechteck 39"/>
            <p:cNvSpPr/>
            <p:nvPr/>
          </p:nvSpPr>
          <p:spPr>
            <a:xfrm>
              <a:off x="10343412" y="5158687"/>
              <a:ext cx="727925" cy="41832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cxnSp>
          <p:nvCxnSpPr>
            <p:cNvPr id="41" name="Gerader Verbinder 40"/>
            <p:cNvCxnSpPr>
              <a:stCxn id="42" idx="6"/>
              <a:endCxn id="40" idx="1"/>
            </p:cNvCxnSpPr>
            <p:nvPr/>
          </p:nvCxnSpPr>
          <p:spPr>
            <a:xfrm>
              <a:off x="9670245" y="5367850"/>
              <a:ext cx="673167" cy="1"/>
            </a:xfrm>
            <a:prstGeom prst="line">
              <a:avLst/>
            </a:prstGeom>
            <a:noFill/>
            <a:ln w="38100"/>
          </p:spPr>
          <p:style>
            <a:lnRef idx="2">
              <a:schemeClr val="dk1"/>
            </a:lnRef>
            <a:fillRef idx="1">
              <a:schemeClr val="lt1"/>
            </a:fillRef>
            <a:effectRef idx="0">
              <a:schemeClr val="dk1"/>
            </a:effectRef>
            <a:fontRef idx="minor">
              <a:schemeClr val="dk1"/>
            </a:fontRef>
          </p:style>
        </p:cxnSp>
        <p:sp>
          <p:nvSpPr>
            <p:cNvPr id="42" name="Ellipse 41"/>
            <p:cNvSpPr/>
            <p:nvPr/>
          </p:nvSpPr>
          <p:spPr>
            <a:xfrm>
              <a:off x="9389275" y="5241349"/>
              <a:ext cx="280970" cy="253002"/>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47" name="Textfeld 46"/>
            <p:cNvSpPr txBox="1"/>
            <p:nvPr/>
          </p:nvSpPr>
          <p:spPr>
            <a:xfrm>
              <a:off x="10076421" y="4317188"/>
              <a:ext cx="1607621" cy="923330"/>
            </a:xfrm>
            <a:prstGeom prst="rect">
              <a:avLst/>
            </a:prstGeom>
            <a:noFill/>
          </p:spPr>
          <p:txBody>
            <a:bodyPr wrap="none" rtlCol="0">
              <a:spAutoFit/>
            </a:bodyPr>
            <a:lstStyle/>
            <a:p>
              <a:pPr algn="ctr"/>
              <a:r>
                <a:rPr lang="de-DE" dirty="0" err="1" smtClean="0">
                  <a:solidFill>
                    <a:schemeClr val="bg1"/>
                  </a:solidFill>
                </a:rPr>
                <a:t>Reliable</a:t>
              </a:r>
              <a:r>
                <a:rPr lang="de-DE" dirty="0" smtClean="0">
                  <a:solidFill>
                    <a:schemeClr val="bg1"/>
                  </a:solidFill>
                </a:rPr>
                <a:t> </a:t>
              </a:r>
              <a:r>
                <a:rPr lang="de-DE" dirty="0" err="1" smtClean="0">
                  <a:solidFill>
                    <a:schemeClr val="bg1"/>
                  </a:solidFill>
                </a:rPr>
                <a:t>Actor</a:t>
              </a:r>
              <a:endParaRPr lang="de-DE" dirty="0" smtClean="0">
                <a:solidFill>
                  <a:schemeClr val="bg1"/>
                </a:solidFill>
              </a:endParaRPr>
            </a:p>
            <a:p>
              <a:pPr algn="ctr"/>
              <a:r>
                <a:rPr lang="de-DE" dirty="0" smtClean="0">
                  <a:solidFill>
                    <a:schemeClr val="bg1"/>
                  </a:solidFill>
                </a:rPr>
                <a:t>(</a:t>
              </a:r>
              <a:r>
                <a:rPr lang="de-DE" dirty="0" err="1" smtClean="0">
                  <a:solidFill>
                    <a:schemeClr val="bg1"/>
                  </a:solidFill>
                </a:rPr>
                <a:t>Stateful</a:t>
              </a:r>
              <a:r>
                <a:rPr lang="de-DE" dirty="0" smtClean="0">
                  <a:solidFill>
                    <a:schemeClr val="bg1"/>
                  </a:solidFill>
                </a:rPr>
                <a:t> </a:t>
              </a:r>
              <a:r>
                <a:rPr lang="de-DE" dirty="0" err="1" smtClean="0">
                  <a:solidFill>
                    <a:schemeClr val="bg1"/>
                  </a:solidFill>
                </a:rPr>
                <a:t>Actor</a:t>
              </a:r>
              <a:r>
                <a:rPr lang="de-DE" dirty="0" smtClean="0">
                  <a:solidFill>
                    <a:schemeClr val="bg1"/>
                  </a:solidFill>
                </a:rPr>
                <a:t>)</a:t>
              </a:r>
            </a:p>
            <a:p>
              <a:endParaRPr lang="de-DE" dirty="0"/>
            </a:p>
          </p:txBody>
        </p:sp>
      </p:grpSp>
      <p:cxnSp>
        <p:nvCxnSpPr>
          <p:cNvPr id="56" name="Gerade Verbindung mit Pfeil 55"/>
          <p:cNvCxnSpPr>
            <a:stCxn id="27" idx="3"/>
            <a:endCxn id="42" idx="2"/>
          </p:cNvCxnSpPr>
          <p:nvPr/>
        </p:nvCxnSpPr>
        <p:spPr>
          <a:xfrm>
            <a:off x="5486939" y="4645990"/>
            <a:ext cx="1571886" cy="3800"/>
          </a:xfrm>
          <a:prstGeom prst="straightConnector1">
            <a:avLst/>
          </a:prstGeom>
          <a:noFill/>
          <a:ln w="38100">
            <a:headEnd type="none" w="med" len="med"/>
            <a:tailEnd type="triangle" w="med" len="med"/>
          </a:ln>
        </p:spPr>
        <p:style>
          <a:lnRef idx="2">
            <a:schemeClr val="dk1"/>
          </a:lnRef>
          <a:fillRef idx="1">
            <a:schemeClr val="lt1"/>
          </a:fillRef>
          <a:effectRef idx="0">
            <a:schemeClr val="dk1"/>
          </a:effectRef>
          <a:fontRef idx="minor">
            <a:schemeClr val="dk1"/>
          </a:fontRef>
        </p:style>
      </p:cxnSp>
      <p:sp>
        <p:nvSpPr>
          <p:cNvPr id="16" name="Rechteck 15"/>
          <p:cNvSpPr/>
          <p:nvPr/>
        </p:nvSpPr>
        <p:spPr>
          <a:xfrm>
            <a:off x="5044044" y="4519488"/>
            <a:ext cx="323850" cy="2530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7" name="Textfeld 16"/>
          <p:cNvSpPr txBox="1"/>
          <p:nvPr/>
        </p:nvSpPr>
        <p:spPr>
          <a:xfrm>
            <a:off x="4492312" y="5048051"/>
            <a:ext cx="1261051" cy="369332"/>
          </a:xfrm>
          <a:prstGeom prst="rect">
            <a:avLst/>
          </a:prstGeom>
          <a:noFill/>
        </p:spPr>
        <p:txBody>
          <a:bodyPr wrap="none" rtlCol="0">
            <a:spAutoFit/>
          </a:bodyPr>
          <a:lstStyle/>
          <a:p>
            <a:r>
              <a:rPr lang="de-DE" dirty="0" err="1" smtClean="0"/>
              <a:t>Actor</a:t>
            </a:r>
            <a:r>
              <a:rPr lang="de-DE" dirty="0" smtClean="0"/>
              <a:t> Proxy</a:t>
            </a:r>
            <a:endParaRPr lang="de-DE" dirty="0"/>
          </a:p>
        </p:txBody>
      </p:sp>
    </p:spTree>
    <p:extLst>
      <p:ext uri="{BB962C8B-B14F-4D97-AF65-F5344CB8AC3E}">
        <p14:creationId xmlns:p14="http://schemas.microsoft.com/office/powerpoint/2010/main" val="1226223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Visual Studio, ihr Auftritt…</a:t>
            </a:r>
            <a:endParaRPr lang="de-DE" dirty="0"/>
          </a:p>
        </p:txBody>
      </p:sp>
      <p:sp>
        <p:nvSpPr>
          <p:cNvPr id="3" name="Inhaltsplatzhalter 2"/>
          <p:cNvSpPr>
            <a:spLocks noGrp="1"/>
          </p:cNvSpPr>
          <p:nvPr>
            <p:ph idx="1"/>
          </p:nvPr>
        </p:nvSpPr>
        <p:spPr/>
        <p:txBody>
          <a:bodyPr/>
          <a:lstStyle/>
          <a:p>
            <a:endParaRPr lang="de-DE" dirty="0"/>
          </a:p>
        </p:txBody>
      </p:sp>
    </p:spTree>
    <p:extLst>
      <p:ext uri="{BB962C8B-B14F-4D97-AF65-F5344CB8AC3E}">
        <p14:creationId xmlns:p14="http://schemas.microsoft.com/office/powerpoint/2010/main" val="365708923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Microservices</a:t>
            </a:r>
            <a:r>
              <a:rPr lang="de-DE" dirty="0" smtClean="0"/>
              <a:t> vs. Aktoren</a:t>
            </a:r>
            <a:endParaRPr lang="de-DE" dirty="0"/>
          </a:p>
        </p:txBody>
      </p:sp>
      <p:sp>
        <p:nvSpPr>
          <p:cNvPr id="3" name="Inhaltsplatzhalter 2"/>
          <p:cNvSpPr>
            <a:spLocks noGrp="1"/>
          </p:cNvSpPr>
          <p:nvPr>
            <p:ph idx="1"/>
          </p:nvPr>
        </p:nvSpPr>
        <p:spPr/>
        <p:txBody>
          <a:bodyPr/>
          <a:lstStyle/>
          <a:p>
            <a:r>
              <a:rPr lang="de-DE" dirty="0" smtClean="0"/>
              <a:t>Aktoren haben erst einmal direkt nichts mit “</a:t>
            </a:r>
            <a:r>
              <a:rPr lang="de-DE" dirty="0" err="1" smtClean="0"/>
              <a:t>Microservices</a:t>
            </a:r>
            <a:r>
              <a:rPr lang="de-DE" dirty="0" smtClean="0"/>
              <a:t>” zu tun, können aber auch für die Umsetzung von Services innerhalb von </a:t>
            </a:r>
            <a:r>
              <a:rPr lang="de-DE" dirty="0" err="1" smtClean="0"/>
              <a:t>Microservices</a:t>
            </a:r>
            <a:r>
              <a:rPr lang="de-DE" dirty="0" smtClean="0"/>
              <a:t> benutzt werden.</a:t>
            </a:r>
          </a:p>
          <a:p>
            <a:r>
              <a:rPr lang="de-DE" dirty="0" smtClean="0"/>
              <a:t>Die Service </a:t>
            </a:r>
            <a:r>
              <a:rPr lang="de-DE" dirty="0" err="1" smtClean="0"/>
              <a:t>Fabric</a:t>
            </a:r>
            <a:r>
              <a:rPr lang="de-DE" dirty="0" smtClean="0"/>
              <a:t> unterstützt </a:t>
            </a:r>
            <a:r>
              <a:rPr lang="de-DE" dirty="0" err="1" smtClean="0"/>
              <a:t>Reliable</a:t>
            </a:r>
            <a:r>
              <a:rPr lang="de-DE" dirty="0" smtClean="0"/>
              <a:t> Aktoren und </a:t>
            </a:r>
            <a:r>
              <a:rPr lang="de-DE" dirty="0" err="1" smtClean="0"/>
              <a:t>Reliable</a:t>
            </a:r>
            <a:r>
              <a:rPr lang="de-DE" dirty="0" smtClean="0"/>
              <a:t> Services, wobei nur die </a:t>
            </a:r>
            <a:r>
              <a:rPr lang="de-DE" dirty="0" err="1" smtClean="0"/>
              <a:t>Reliable</a:t>
            </a:r>
            <a:r>
              <a:rPr lang="de-DE" dirty="0" smtClean="0"/>
              <a:t> Services es zulassen die Art der Communication festzulegen, welche für den Bau von </a:t>
            </a:r>
            <a:r>
              <a:rPr lang="de-DE" dirty="0" err="1" smtClean="0"/>
              <a:t>Microservices</a:t>
            </a:r>
            <a:r>
              <a:rPr lang="de-DE" dirty="0" smtClean="0"/>
              <a:t> erforderlich sind.</a:t>
            </a:r>
          </a:p>
          <a:p>
            <a:r>
              <a:rPr lang="de-DE" dirty="0" smtClean="0"/>
              <a:t>Die </a:t>
            </a:r>
            <a:r>
              <a:rPr lang="de-DE" dirty="0" err="1" smtClean="0"/>
              <a:t>Reliable</a:t>
            </a:r>
            <a:r>
              <a:rPr lang="de-DE" dirty="0" smtClean="0"/>
              <a:t> Aktoren und </a:t>
            </a:r>
            <a:r>
              <a:rPr lang="de-DE" dirty="0" err="1" smtClean="0"/>
              <a:t>Reliable</a:t>
            </a:r>
            <a:r>
              <a:rPr lang="de-DE" dirty="0" smtClean="0"/>
              <a:t> Services kommen in zwei Geschmacksrichtungen – </a:t>
            </a:r>
            <a:r>
              <a:rPr lang="de-DE" dirty="0" err="1" smtClean="0"/>
              <a:t>Stateful</a:t>
            </a:r>
            <a:r>
              <a:rPr lang="de-DE" dirty="0" smtClean="0"/>
              <a:t> und </a:t>
            </a:r>
            <a:r>
              <a:rPr lang="de-DE" dirty="0" err="1" smtClean="0"/>
              <a:t>Stateless</a:t>
            </a:r>
            <a:r>
              <a:rPr lang="de-DE" dirty="0" smtClean="0"/>
              <a:t>.</a:t>
            </a:r>
          </a:p>
          <a:p>
            <a:r>
              <a:rPr lang="de-DE" dirty="0" smtClean="0"/>
              <a:t>Beide setzen auf den selben Service </a:t>
            </a:r>
            <a:r>
              <a:rPr lang="de-DE" dirty="0" err="1" smtClean="0"/>
              <a:t>Fabric</a:t>
            </a:r>
            <a:r>
              <a:rPr lang="de-DE" dirty="0" smtClean="0"/>
              <a:t> Kern auf.</a:t>
            </a:r>
          </a:p>
          <a:p>
            <a:pPr lvl="1"/>
            <a:endParaRPr lang="de-DE" dirty="0"/>
          </a:p>
        </p:txBody>
      </p:sp>
    </p:spTree>
    <p:extLst>
      <p:ext uri="{BB962C8B-B14F-4D97-AF65-F5344CB8AC3E}">
        <p14:creationId xmlns:p14="http://schemas.microsoft.com/office/powerpoint/2010/main" val="1600385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err="1" smtClean="0"/>
              <a:t>Reliable</a:t>
            </a:r>
            <a:r>
              <a:rPr lang="de-DE" dirty="0" smtClean="0"/>
              <a:t> Service vs. </a:t>
            </a:r>
            <a:r>
              <a:rPr lang="de-DE" dirty="0" err="1" smtClean="0"/>
              <a:t>Reliable</a:t>
            </a:r>
            <a:r>
              <a:rPr lang="de-DE" dirty="0" smtClean="0"/>
              <a:t> </a:t>
            </a:r>
            <a:r>
              <a:rPr lang="de-DE" dirty="0" err="1" smtClean="0"/>
              <a:t>Actors</a:t>
            </a:r>
            <a:r>
              <a:rPr lang="de-DE" dirty="0" smtClean="0"/>
              <a:t> </a:t>
            </a:r>
            <a:endParaRPr lang="de-DE" dirty="0"/>
          </a:p>
        </p:txBody>
      </p:sp>
      <p:sp>
        <p:nvSpPr>
          <p:cNvPr id="3" name="Inhaltsplatzhalter 2"/>
          <p:cNvSpPr>
            <a:spLocks noGrp="1"/>
          </p:cNvSpPr>
          <p:nvPr>
            <p:ph idx="1"/>
          </p:nvPr>
        </p:nvSpPr>
        <p:spPr/>
        <p:txBody>
          <a:bodyPr/>
          <a:lstStyle/>
          <a:p>
            <a:pPr marL="0" indent="0">
              <a:buNone/>
            </a:pPr>
            <a:r>
              <a:rPr lang="de-DE" dirty="0"/>
              <a:t>Vergleich der </a:t>
            </a:r>
            <a:r>
              <a:rPr lang="de-DE" dirty="0" err="1"/>
              <a:t>Reliable</a:t>
            </a:r>
            <a:r>
              <a:rPr lang="de-DE" dirty="0"/>
              <a:t> </a:t>
            </a:r>
            <a:r>
              <a:rPr lang="de-DE" dirty="0" err="1"/>
              <a:t>Actors</a:t>
            </a:r>
            <a:r>
              <a:rPr lang="de-DE" dirty="0"/>
              <a:t>- und </a:t>
            </a:r>
            <a:r>
              <a:rPr lang="de-DE" dirty="0" err="1"/>
              <a:t>Reliable</a:t>
            </a:r>
            <a:r>
              <a:rPr lang="de-DE" dirty="0"/>
              <a:t> Services-APIs</a:t>
            </a:r>
          </a:p>
          <a:p>
            <a:pPr marL="0" indent="0">
              <a:buNone/>
            </a:pPr>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2500039241"/>
              </p:ext>
            </p:extLst>
          </p:nvPr>
        </p:nvGraphicFramePr>
        <p:xfrm>
          <a:off x="838200" y="2536434"/>
          <a:ext cx="10515600" cy="3845205"/>
        </p:xfrm>
        <a:graphic>
          <a:graphicData uri="http://schemas.openxmlformats.org/drawingml/2006/table">
            <a:tbl>
              <a:tblPr firstRow="1" bandRow="1">
                <a:tableStyleId>{5C22544A-7EE6-4342-B048-85BDC9FD1C3A}</a:tableStyleId>
              </a:tblPr>
              <a:tblGrid>
                <a:gridCol w="5257800"/>
                <a:gridCol w="5257800"/>
              </a:tblGrid>
              <a:tr h="672135">
                <a:tc>
                  <a:txBody>
                    <a:bodyPr/>
                    <a:lstStyle/>
                    <a:p>
                      <a:r>
                        <a:rPr lang="de-DE" sz="1800" b="1" i="0" kern="1200" dirty="0" err="1" smtClean="0">
                          <a:solidFill>
                            <a:schemeClr val="lt1"/>
                          </a:solidFill>
                          <a:effectLst/>
                          <a:latin typeface="+mn-lt"/>
                          <a:ea typeface="+mn-ea"/>
                          <a:cs typeface="+mn-cs"/>
                        </a:rPr>
                        <a:t>Reliable</a:t>
                      </a:r>
                      <a:r>
                        <a:rPr lang="de-DE" sz="1800" b="1" i="0" kern="1200" dirty="0" smtClean="0">
                          <a:solidFill>
                            <a:schemeClr val="lt1"/>
                          </a:solidFill>
                          <a:effectLst/>
                          <a:latin typeface="+mn-lt"/>
                          <a:ea typeface="+mn-ea"/>
                          <a:cs typeface="+mn-cs"/>
                        </a:rPr>
                        <a:t> Services-APIs</a:t>
                      </a:r>
                      <a:endParaRPr lang="de-DE" dirty="0"/>
                    </a:p>
                  </a:txBody>
                  <a:tcPr/>
                </a:tc>
                <a:tc>
                  <a:txBody>
                    <a:bodyPr/>
                    <a:lstStyle/>
                    <a:p>
                      <a:r>
                        <a:rPr lang="de-DE" sz="1800" b="1" i="0" kern="1200" dirty="0" err="1" smtClean="0">
                          <a:solidFill>
                            <a:schemeClr val="lt1"/>
                          </a:solidFill>
                          <a:effectLst/>
                          <a:latin typeface="+mn-lt"/>
                          <a:ea typeface="+mn-ea"/>
                          <a:cs typeface="+mn-cs"/>
                        </a:rPr>
                        <a:t>Reliable</a:t>
                      </a:r>
                      <a:r>
                        <a:rPr lang="de-DE" sz="1800" b="1" i="0" kern="1200" dirty="0" smtClean="0">
                          <a:solidFill>
                            <a:schemeClr val="lt1"/>
                          </a:solidFill>
                          <a:effectLst/>
                          <a:latin typeface="+mn-lt"/>
                          <a:ea typeface="+mn-ea"/>
                          <a:cs typeface="+mn-cs"/>
                        </a:rPr>
                        <a:t> </a:t>
                      </a:r>
                      <a:r>
                        <a:rPr lang="de-DE" sz="1800" b="1" i="0" kern="1200" dirty="0" err="1" smtClean="0">
                          <a:solidFill>
                            <a:schemeClr val="lt1"/>
                          </a:solidFill>
                          <a:effectLst/>
                          <a:latin typeface="+mn-lt"/>
                          <a:ea typeface="+mn-ea"/>
                          <a:cs typeface="+mn-cs"/>
                        </a:rPr>
                        <a:t>Actors</a:t>
                      </a:r>
                      <a:r>
                        <a:rPr lang="de-DE" sz="1800" b="1" i="0" kern="1200" dirty="0" smtClean="0">
                          <a:solidFill>
                            <a:schemeClr val="lt1"/>
                          </a:solidFill>
                          <a:effectLst/>
                          <a:latin typeface="+mn-lt"/>
                          <a:ea typeface="+mn-ea"/>
                          <a:cs typeface="+mn-cs"/>
                        </a:rPr>
                        <a:t>-APIs</a:t>
                      </a:r>
                      <a:endParaRPr lang="de-DE" dirty="0"/>
                    </a:p>
                  </a:txBody>
                  <a:tcPr/>
                </a:tc>
              </a:tr>
              <a:tr h="672135">
                <a:tc>
                  <a:txBody>
                    <a:bodyPr/>
                    <a:lstStyle/>
                    <a:p>
                      <a:r>
                        <a:rPr lang="de-DE" sz="1800" b="0" i="0" kern="1200" dirty="0" smtClean="0">
                          <a:solidFill>
                            <a:schemeClr val="dk1"/>
                          </a:solidFill>
                          <a:effectLst/>
                          <a:latin typeface="+mn-lt"/>
                          <a:ea typeface="+mn-ea"/>
                          <a:cs typeface="+mn-cs"/>
                        </a:rPr>
                        <a:t>Sie müssen Logik über mehrere Komponenten hinweg gewährleisten.</a:t>
                      </a:r>
                      <a:endParaRPr lang="de-DE" dirty="0"/>
                    </a:p>
                  </a:txBody>
                  <a:tcPr/>
                </a:tc>
                <a:tc>
                  <a:txBody>
                    <a:bodyPr/>
                    <a:lstStyle/>
                    <a:p>
                      <a:r>
                        <a:rPr lang="de-DE" sz="1800" b="0" i="0" kern="1200" dirty="0" smtClean="0">
                          <a:solidFill>
                            <a:schemeClr val="dk1"/>
                          </a:solidFill>
                          <a:effectLst/>
                          <a:latin typeface="+mn-lt"/>
                          <a:ea typeface="+mn-ea"/>
                          <a:cs typeface="+mn-cs"/>
                        </a:rPr>
                        <a:t>Der Problembereich enthält viele kleine unabhängige Zustands- und Logikeinheiten.</a:t>
                      </a:r>
                      <a:endParaRPr lang="de-DE" dirty="0"/>
                    </a:p>
                  </a:txBody>
                  <a:tcPr/>
                </a:tc>
              </a:tr>
              <a:tr h="672135">
                <a:tc>
                  <a:txBody>
                    <a:bodyPr/>
                    <a:lstStyle/>
                    <a:p>
                      <a:r>
                        <a:rPr lang="de-DE" sz="1800" b="0" i="0" kern="1200" dirty="0" smtClean="0">
                          <a:solidFill>
                            <a:schemeClr val="dk1"/>
                          </a:solidFill>
                          <a:effectLst/>
                          <a:latin typeface="+mn-lt"/>
                          <a:ea typeface="+mn-ea"/>
                          <a:cs typeface="+mn-cs"/>
                        </a:rPr>
                        <a:t>Sie möchten zuverlässige Auflistungen (wie </a:t>
                      </a:r>
                      <a:r>
                        <a:rPr lang="en-US" sz="1800" b="0" i="0" kern="1200" dirty="0" smtClean="0">
                          <a:solidFill>
                            <a:schemeClr val="dk1"/>
                          </a:solidFill>
                          <a:effectLst/>
                          <a:latin typeface="+mn-lt"/>
                          <a:ea typeface="+mn-ea"/>
                          <a:cs typeface="+mn-cs"/>
                        </a:rPr>
                        <a:t>.NET Reliable Dictionary und Reliable Queue</a:t>
                      </a:r>
                      <a:r>
                        <a:rPr lang="de-DE" sz="1800" b="0" i="0" kern="1200" dirty="0" smtClean="0">
                          <a:solidFill>
                            <a:schemeClr val="dk1"/>
                          </a:solidFill>
                          <a:effectLst/>
                          <a:latin typeface="+mn-lt"/>
                          <a:ea typeface="+mn-ea"/>
                          <a:cs typeface="+mn-cs"/>
                        </a:rPr>
                        <a:t>) zum Speichern und Verwalten des Zustands verwenden.</a:t>
                      </a:r>
                      <a:endParaRPr lang="de-DE" dirty="0"/>
                    </a:p>
                  </a:txBody>
                  <a:tcPr/>
                </a:tc>
                <a:tc>
                  <a:txBody>
                    <a:bodyPr/>
                    <a:lstStyle/>
                    <a:p>
                      <a:r>
                        <a:rPr lang="de-DE" sz="1800" b="0" i="0" kern="1200" dirty="0" smtClean="0">
                          <a:solidFill>
                            <a:schemeClr val="dk1"/>
                          </a:solidFill>
                          <a:effectLst/>
                          <a:latin typeface="+mn-lt"/>
                          <a:ea typeface="+mn-ea"/>
                          <a:cs typeface="+mn-cs"/>
                        </a:rPr>
                        <a:t>Sie möchten mit Singlethread-Objekten arbeiten und dennoch skalieren und Konsistenz gewährleisten können.</a:t>
                      </a:r>
                      <a:endParaRPr lang="de-DE" dirty="0"/>
                    </a:p>
                  </a:txBody>
                  <a:tcPr/>
                </a:tc>
              </a:tr>
              <a:tr h="672135">
                <a:tc>
                  <a:txBody>
                    <a:bodyPr/>
                    <a:lstStyle/>
                    <a:p>
                      <a:r>
                        <a:rPr lang="de-DE" sz="1800" b="0" i="0" kern="1200" dirty="0" smtClean="0">
                          <a:solidFill>
                            <a:schemeClr val="dk1"/>
                          </a:solidFill>
                          <a:effectLst/>
                          <a:latin typeface="+mn-lt"/>
                          <a:ea typeface="+mn-ea"/>
                          <a:cs typeface="+mn-cs"/>
                        </a:rPr>
                        <a:t>Die Granularität und Parallelität des Zustands soll gesteuert werden können.</a:t>
                      </a:r>
                      <a:endParaRPr lang="de-DE" dirty="0"/>
                    </a:p>
                  </a:txBody>
                  <a:tcPr/>
                </a:tc>
                <a:tc>
                  <a:txBody>
                    <a:bodyPr/>
                    <a:lstStyle/>
                    <a:p>
                      <a:r>
                        <a:rPr lang="de-DE" sz="1800" b="0" i="0" kern="1200" dirty="0" smtClean="0">
                          <a:solidFill>
                            <a:schemeClr val="dk1"/>
                          </a:solidFill>
                          <a:effectLst/>
                          <a:latin typeface="+mn-lt"/>
                          <a:ea typeface="+mn-ea"/>
                          <a:cs typeface="+mn-cs"/>
                        </a:rPr>
                        <a:t>Das Framework soll die Parallelität und Granularität des Zustands verwalten.</a:t>
                      </a:r>
                      <a:endParaRPr lang="de-DE" dirty="0"/>
                    </a:p>
                  </a:txBody>
                  <a:tcPr/>
                </a:tc>
              </a:tr>
              <a:tr h="672135">
                <a:tc>
                  <a:txBody>
                    <a:bodyPr/>
                    <a:lstStyle/>
                    <a:p>
                      <a:r>
                        <a:rPr lang="de-DE" sz="1800" b="0" i="0" kern="1200" dirty="0" smtClean="0">
                          <a:solidFill>
                            <a:schemeClr val="dk1"/>
                          </a:solidFill>
                          <a:effectLst/>
                          <a:latin typeface="+mn-lt"/>
                          <a:ea typeface="+mn-ea"/>
                          <a:cs typeface="+mn-cs"/>
                        </a:rPr>
                        <a:t>Sie möchten die Kommunikation verwalten und das Partitionierungsschema für Ihren Dienst steuern können.</a:t>
                      </a:r>
                      <a:endParaRPr lang="de-DE" dirty="0"/>
                    </a:p>
                  </a:txBody>
                  <a:tcPr/>
                </a:tc>
                <a:tc>
                  <a:txBody>
                    <a:bodyPr/>
                    <a:lstStyle/>
                    <a:p>
                      <a:r>
                        <a:rPr lang="de-DE" sz="1800" b="0" i="0" kern="1200" dirty="0" smtClean="0">
                          <a:solidFill>
                            <a:schemeClr val="dk1"/>
                          </a:solidFill>
                          <a:effectLst/>
                          <a:latin typeface="+mn-lt"/>
                          <a:ea typeface="+mn-ea"/>
                          <a:cs typeface="+mn-cs"/>
                        </a:rPr>
                        <a:t>Die Plattform soll die Kommunikation für Sie verwalten.</a:t>
                      </a:r>
                      <a:endParaRPr lang="de-DE" dirty="0"/>
                    </a:p>
                  </a:txBody>
                  <a:tcPr/>
                </a:tc>
              </a:tr>
            </a:tbl>
          </a:graphicData>
        </a:graphic>
      </p:graphicFrame>
    </p:spTree>
    <p:extLst>
      <p:ext uri="{BB962C8B-B14F-4D97-AF65-F5344CB8AC3E}">
        <p14:creationId xmlns:p14="http://schemas.microsoft.com/office/powerpoint/2010/main" val="388229331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Housten</a:t>
            </a:r>
            <a:r>
              <a:rPr lang="de-DE" dirty="0" smtClean="0"/>
              <a:t> wir haben ein Problem…</a:t>
            </a:r>
            <a:endParaRPr lang="de-DE" dirty="0"/>
          </a:p>
        </p:txBody>
      </p:sp>
      <p:sp>
        <p:nvSpPr>
          <p:cNvPr id="3" name="Inhaltsplatzhalter 2"/>
          <p:cNvSpPr>
            <a:spLocks noGrp="1"/>
          </p:cNvSpPr>
          <p:nvPr>
            <p:ph idx="1"/>
          </p:nvPr>
        </p:nvSpPr>
        <p:spPr>
          <a:xfrm>
            <a:off x="838199" y="1825624"/>
            <a:ext cx="10925175" cy="4784725"/>
          </a:xfrm>
        </p:spPr>
        <p:txBody>
          <a:bodyPr>
            <a:normAutofit lnSpcReduction="10000"/>
          </a:bodyPr>
          <a:lstStyle/>
          <a:p>
            <a:r>
              <a:rPr lang="de-DE" dirty="0" smtClean="0"/>
              <a:t>…und zwar habe ich mir schon wieder einen Monolithen eingefangen</a:t>
            </a:r>
          </a:p>
          <a:p>
            <a:r>
              <a:rPr lang="de-DE" dirty="0" smtClean="0"/>
              <a:t>…was aber am Ende des Tages gar nicht so schlimm ist, denn</a:t>
            </a:r>
          </a:p>
          <a:p>
            <a:r>
              <a:rPr lang="de-DE" dirty="0" smtClean="0"/>
              <a:t>…einen Monolithen kann man in </a:t>
            </a:r>
            <a:r>
              <a:rPr lang="de-DE" dirty="0" err="1" smtClean="0"/>
              <a:t>Microservices</a:t>
            </a:r>
            <a:r>
              <a:rPr lang="de-DE" dirty="0" smtClean="0"/>
              <a:t> aufbrechen und das geht von einem Monolithen ausgehend sogar eventuell besser, weil man dann schon die Business Domain und die daraus entstehenden </a:t>
            </a:r>
            <a:r>
              <a:rPr lang="de-DE" dirty="0" err="1" smtClean="0"/>
              <a:t>Bounded</a:t>
            </a:r>
            <a:r>
              <a:rPr lang="de-DE" dirty="0" smtClean="0"/>
              <a:t> </a:t>
            </a:r>
            <a:r>
              <a:rPr lang="de-DE" dirty="0" err="1" smtClean="0"/>
              <a:t>Contexts</a:t>
            </a:r>
            <a:r>
              <a:rPr lang="de-DE" dirty="0" smtClean="0"/>
              <a:t> besser verstanden hat</a:t>
            </a:r>
          </a:p>
          <a:p>
            <a:r>
              <a:rPr lang="de-DE" dirty="0" smtClean="0"/>
              <a:t>…und wenn man eine </a:t>
            </a:r>
            <a:r>
              <a:rPr lang="de-DE" dirty="0" err="1" smtClean="0"/>
              <a:t>Runtime</a:t>
            </a:r>
            <a:r>
              <a:rPr lang="de-DE" dirty="0" smtClean="0"/>
              <a:t> wie die Service </a:t>
            </a:r>
            <a:r>
              <a:rPr lang="de-DE" dirty="0" err="1" smtClean="0"/>
              <a:t>Fabric</a:t>
            </a:r>
            <a:r>
              <a:rPr lang="de-DE" dirty="0" smtClean="0"/>
              <a:t> hat, kann man sich mehr um den Umbau des Monolithen kümmern, als um die Infrastruktur, was meist schon genug Arbeit ist.</a:t>
            </a:r>
          </a:p>
          <a:p>
            <a:r>
              <a:rPr lang="de-DE" dirty="0" err="1" smtClean="0"/>
              <a:t>Microservices</a:t>
            </a:r>
            <a:r>
              <a:rPr lang="de-DE" dirty="0" smtClean="0"/>
              <a:t>, Aktoren und die Service </a:t>
            </a:r>
            <a:r>
              <a:rPr lang="de-DE" dirty="0" err="1" smtClean="0"/>
              <a:t>Fabric</a:t>
            </a:r>
            <a:r>
              <a:rPr lang="de-DE" dirty="0" smtClean="0"/>
              <a:t> lohnt es sich anzuschauen, wenn man seinen Monolithen loswerden möchte.</a:t>
            </a:r>
          </a:p>
          <a:p>
            <a:pPr marL="0" indent="0">
              <a:buNone/>
            </a:pPr>
            <a:endParaRPr lang="de-DE" dirty="0" smtClean="0"/>
          </a:p>
        </p:txBody>
      </p:sp>
      <p:sp>
        <p:nvSpPr>
          <p:cNvPr id="8" name="Inhaltsplatzhalter 2"/>
          <p:cNvSpPr txBox="1">
            <a:spLocks/>
          </p:cNvSpPr>
          <p:nvPr/>
        </p:nvSpPr>
        <p:spPr>
          <a:xfrm>
            <a:off x="838200" y="2472784"/>
            <a:ext cx="10515600" cy="394706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de-DE" dirty="0"/>
          </a:p>
        </p:txBody>
      </p:sp>
    </p:spTree>
    <p:extLst>
      <p:ext uri="{BB962C8B-B14F-4D97-AF65-F5344CB8AC3E}">
        <p14:creationId xmlns:p14="http://schemas.microsoft.com/office/powerpoint/2010/main" val="2768326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Links</a:t>
            </a:r>
            <a:endParaRPr lang="de-DE" dirty="0"/>
          </a:p>
        </p:txBody>
      </p:sp>
      <p:sp>
        <p:nvSpPr>
          <p:cNvPr id="3" name="Inhaltsplatzhalter 2"/>
          <p:cNvSpPr>
            <a:spLocks noGrp="1"/>
          </p:cNvSpPr>
          <p:nvPr>
            <p:ph idx="1"/>
          </p:nvPr>
        </p:nvSpPr>
        <p:spPr/>
        <p:txBody>
          <a:bodyPr>
            <a:normAutofit lnSpcReduction="10000"/>
          </a:bodyPr>
          <a:lstStyle/>
          <a:p>
            <a:r>
              <a:rPr lang="de-DE" dirty="0" err="1" smtClean="0"/>
              <a:t>Microservices</a:t>
            </a:r>
            <a:endParaRPr lang="de-DE" dirty="0" smtClean="0"/>
          </a:p>
          <a:p>
            <a:pPr lvl="1"/>
            <a:r>
              <a:rPr lang="de-DE" dirty="0" smtClean="0">
                <a:hlinkClick r:id="rId2"/>
              </a:rPr>
              <a:t>Wikipedia</a:t>
            </a:r>
            <a:endParaRPr lang="de-DE" dirty="0" smtClean="0"/>
          </a:p>
          <a:p>
            <a:pPr lvl="1"/>
            <a:r>
              <a:rPr lang="de-DE" dirty="0" smtClean="0">
                <a:hlinkClick r:id="rId3"/>
              </a:rPr>
              <a:t>BuildingMicroservices.com</a:t>
            </a:r>
            <a:r>
              <a:rPr lang="de-DE" dirty="0" smtClean="0"/>
              <a:t> (Sam Newman)</a:t>
            </a:r>
          </a:p>
          <a:p>
            <a:pPr lvl="1"/>
            <a:r>
              <a:rPr lang="de-DE" dirty="0" smtClean="0">
                <a:hlinkClick r:id="rId4"/>
              </a:rPr>
              <a:t>Blog Post über </a:t>
            </a:r>
            <a:r>
              <a:rPr lang="de-DE" dirty="0" err="1" smtClean="0">
                <a:hlinkClick r:id="rId4"/>
              </a:rPr>
              <a:t>Microservice</a:t>
            </a:r>
            <a:r>
              <a:rPr lang="de-DE" dirty="0" smtClean="0">
                <a:hlinkClick r:id="rId4"/>
              </a:rPr>
              <a:t>  </a:t>
            </a:r>
            <a:r>
              <a:rPr lang="de-DE" dirty="0" smtClean="0"/>
              <a:t>(Martin Fowler)</a:t>
            </a:r>
          </a:p>
          <a:p>
            <a:pPr lvl="1"/>
            <a:r>
              <a:rPr lang="de-DE" dirty="0" smtClean="0"/>
              <a:t>Micro services </a:t>
            </a:r>
            <a:r>
              <a:rPr lang="de-DE" dirty="0" err="1" smtClean="0"/>
              <a:t>Resource</a:t>
            </a:r>
            <a:r>
              <a:rPr lang="de-DE" dirty="0" smtClean="0"/>
              <a:t> </a:t>
            </a:r>
            <a:r>
              <a:rPr lang="de-DE" dirty="0" err="1" smtClean="0"/>
              <a:t>Guid</a:t>
            </a:r>
            <a:r>
              <a:rPr lang="de-DE" dirty="0" smtClean="0"/>
              <a:t> (</a:t>
            </a:r>
            <a:r>
              <a:rPr lang="de-DE" dirty="0" err="1" smtClean="0"/>
              <a:t>ThoughtWorks</a:t>
            </a:r>
            <a:r>
              <a:rPr lang="de-DE" dirty="0" smtClean="0"/>
              <a:t>)</a:t>
            </a:r>
          </a:p>
          <a:p>
            <a:pPr lvl="1"/>
            <a:r>
              <a:rPr lang="de-DE" dirty="0" smtClean="0"/>
              <a:t>Konferenz</a:t>
            </a:r>
          </a:p>
          <a:p>
            <a:pPr lvl="2"/>
            <a:r>
              <a:rPr lang="de-DE" dirty="0" err="1" smtClean="0"/>
              <a:t>microXchg</a:t>
            </a:r>
            <a:r>
              <a:rPr lang="de-DE" dirty="0" smtClean="0"/>
              <a:t> – </a:t>
            </a:r>
            <a:r>
              <a:rPr lang="de-DE" dirty="0" err="1" smtClean="0"/>
              <a:t>Video’s</a:t>
            </a:r>
            <a:r>
              <a:rPr lang="de-DE" dirty="0" smtClean="0"/>
              <a:t> unter  </a:t>
            </a:r>
            <a:r>
              <a:rPr lang="de-DE" dirty="0" smtClean="0">
                <a:hlinkClick r:id="rId5"/>
              </a:rPr>
              <a:t>YouTube</a:t>
            </a:r>
            <a:r>
              <a:rPr lang="de-DE" dirty="0" smtClean="0"/>
              <a:t> und </a:t>
            </a:r>
            <a:r>
              <a:rPr lang="de-DE" dirty="0" err="1" smtClean="0">
                <a:hlinkClick r:id="rId6"/>
              </a:rPr>
              <a:t>InfoQ</a:t>
            </a:r>
            <a:endParaRPr lang="de-DE" dirty="0" smtClean="0"/>
          </a:p>
          <a:p>
            <a:r>
              <a:rPr lang="de-DE" dirty="0" smtClean="0">
                <a:hlinkClick r:id="rId7"/>
              </a:rPr>
              <a:t>Service </a:t>
            </a:r>
            <a:r>
              <a:rPr lang="de-DE" dirty="0" err="1" smtClean="0">
                <a:hlinkClick r:id="rId7"/>
              </a:rPr>
              <a:t>Fabric</a:t>
            </a:r>
            <a:r>
              <a:rPr lang="de-DE" dirty="0" smtClean="0"/>
              <a:t> </a:t>
            </a:r>
          </a:p>
          <a:p>
            <a:r>
              <a:rPr lang="de-DE" dirty="0" smtClean="0"/>
              <a:t>Aktoren</a:t>
            </a:r>
          </a:p>
          <a:p>
            <a:pPr lvl="1"/>
            <a:r>
              <a:rPr lang="de-DE" dirty="0" smtClean="0">
                <a:hlinkClick r:id="rId8"/>
              </a:rPr>
              <a:t>Wikipedia</a:t>
            </a:r>
            <a:endParaRPr lang="de-DE" dirty="0" smtClean="0"/>
          </a:p>
          <a:p>
            <a:pPr lvl="1"/>
            <a:r>
              <a:rPr lang="de-DE" dirty="0" smtClean="0">
                <a:hlinkClick r:id="rId9"/>
              </a:rPr>
              <a:t>The </a:t>
            </a:r>
            <a:r>
              <a:rPr lang="de-DE" dirty="0" err="1" smtClean="0">
                <a:hlinkClick r:id="rId9"/>
              </a:rPr>
              <a:t>actor</a:t>
            </a:r>
            <a:r>
              <a:rPr lang="de-DE" dirty="0" smtClean="0">
                <a:hlinkClick r:id="rId9"/>
              </a:rPr>
              <a:t> </a:t>
            </a:r>
            <a:r>
              <a:rPr lang="de-DE" dirty="0" err="1" smtClean="0">
                <a:hlinkClick r:id="rId9"/>
              </a:rPr>
              <a:t>model</a:t>
            </a:r>
            <a:r>
              <a:rPr lang="de-DE" dirty="0" smtClean="0">
                <a:hlinkClick r:id="rId9"/>
              </a:rPr>
              <a:t> in 10 </a:t>
            </a:r>
            <a:r>
              <a:rPr lang="de-DE" dirty="0" err="1" smtClean="0">
                <a:hlinkClick r:id="rId9"/>
              </a:rPr>
              <a:t>minutes</a:t>
            </a:r>
            <a:endParaRPr lang="de-DE" dirty="0" smtClean="0"/>
          </a:p>
        </p:txBody>
      </p:sp>
      <p:pic>
        <p:nvPicPr>
          <p:cNvPr id="5" name="Grafik 4"/>
          <p:cNvPicPr>
            <a:picLocks noChangeAspect="1"/>
          </p:cNvPicPr>
          <p:nvPr/>
        </p:nvPicPr>
        <p:blipFill>
          <a:blip r:embed="rId10"/>
          <a:stretch>
            <a:fillRect/>
          </a:stretch>
        </p:blipFill>
        <p:spPr>
          <a:xfrm>
            <a:off x="7233108" y="4228306"/>
            <a:ext cx="2209800" cy="457200"/>
          </a:xfrm>
          <a:prstGeom prst="rect">
            <a:avLst/>
          </a:prstGeom>
        </p:spPr>
      </p:pic>
    </p:spTree>
    <p:extLst>
      <p:ext uri="{BB962C8B-B14F-4D97-AF65-F5344CB8AC3E}">
        <p14:creationId xmlns:p14="http://schemas.microsoft.com/office/powerpoint/2010/main" val="10783708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Die monolithische Architektur v2.9</a:t>
            </a:r>
            <a:endParaRPr lang="de-DE" dirty="0"/>
          </a:p>
        </p:txBody>
      </p:sp>
      <p:sp>
        <p:nvSpPr>
          <p:cNvPr id="4" name="Abgerundetes Rechteck 3"/>
          <p:cNvSpPr/>
          <p:nvPr/>
        </p:nvSpPr>
        <p:spPr>
          <a:xfrm>
            <a:off x="952107" y="1690688"/>
            <a:ext cx="6947554" cy="11406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smtClean="0"/>
              <a:t>Presentation</a:t>
            </a:r>
            <a:r>
              <a:rPr lang="de-DE" dirty="0" smtClean="0"/>
              <a:t>/Services</a:t>
            </a:r>
            <a:endParaRPr lang="de-DE" dirty="0"/>
          </a:p>
        </p:txBody>
      </p:sp>
      <p:sp>
        <p:nvSpPr>
          <p:cNvPr id="5" name="Abgerundetes Rechteck 4"/>
          <p:cNvSpPr/>
          <p:nvPr/>
        </p:nvSpPr>
        <p:spPr>
          <a:xfrm>
            <a:off x="952107" y="3026004"/>
            <a:ext cx="6947554" cy="11406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Applikation</a:t>
            </a:r>
            <a:endParaRPr lang="de-DE" dirty="0"/>
          </a:p>
        </p:txBody>
      </p:sp>
      <p:sp>
        <p:nvSpPr>
          <p:cNvPr id="6" name="Abgerundetes Rechteck 5"/>
          <p:cNvSpPr/>
          <p:nvPr/>
        </p:nvSpPr>
        <p:spPr>
          <a:xfrm>
            <a:off x="952107" y="4361320"/>
            <a:ext cx="6947554" cy="11406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Domain/Database</a:t>
            </a:r>
            <a:endParaRPr lang="de-DE" dirty="0"/>
          </a:p>
        </p:txBody>
      </p:sp>
      <p:sp>
        <p:nvSpPr>
          <p:cNvPr id="7" name="Zylinder 6"/>
          <p:cNvSpPr/>
          <p:nvPr/>
        </p:nvSpPr>
        <p:spPr>
          <a:xfrm>
            <a:off x="6344238" y="5895042"/>
            <a:ext cx="735291" cy="650449"/>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9" name="Gerade Verbindung mit Pfeil 8"/>
          <p:cNvCxnSpPr/>
          <p:nvPr/>
        </p:nvCxnSpPr>
        <p:spPr>
          <a:xfrm>
            <a:off x="2012884" y="2831331"/>
            <a:ext cx="0" cy="1946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p:nvPr/>
        </p:nvCxnSpPr>
        <p:spPr>
          <a:xfrm>
            <a:off x="2012884" y="4166647"/>
            <a:ext cx="0" cy="1946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Abgerundetes Rechteck 18"/>
          <p:cNvSpPr/>
          <p:nvPr/>
        </p:nvSpPr>
        <p:spPr>
          <a:xfrm>
            <a:off x="952106" y="1690688"/>
            <a:ext cx="9012026"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de-DE" dirty="0" err="1" smtClean="0"/>
              <a:t>Presentation</a:t>
            </a:r>
            <a:r>
              <a:rPr lang="de-DE" dirty="0" smtClean="0"/>
              <a:t>/Services</a:t>
            </a:r>
            <a:endParaRPr lang="de-DE" dirty="0"/>
          </a:p>
        </p:txBody>
      </p:sp>
      <p:sp>
        <p:nvSpPr>
          <p:cNvPr id="20" name="Abgerundetes Rechteck 19"/>
          <p:cNvSpPr/>
          <p:nvPr/>
        </p:nvSpPr>
        <p:spPr>
          <a:xfrm>
            <a:off x="952106" y="3026004"/>
            <a:ext cx="9012026"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de-DE" dirty="0" smtClean="0"/>
              <a:t>Applikation</a:t>
            </a:r>
            <a:endParaRPr lang="de-DE" dirty="0"/>
          </a:p>
        </p:txBody>
      </p:sp>
      <p:sp>
        <p:nvSpPr>
          <p:cNvPr id="21" name="Abgerundetes Rechteck 20"/>
          <p:cNvSpPr/>
          <p:nvPr/>
        </p:nvSpPr>
        <p:spPr>
          <a:xfrm>
            <a:off x="952106" y="4361320"/>
            <a:ext cx="9012026"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de-DE" dirty="0" smtClean="0"/>
              <a:t>Domain/Database</a:t>
            </a:r>
            <a:endParaRPr lang="de-DE" dirty="0"/>
          </a:p>
        </p:txBody>
      </p:sp>
      <p:cxnSp>
        <p:nvCxnSpPr>
          <p:cNvPr id="25" name="Gerade Verbindung mit Pfeil 24"/>
          <p:cNvCxnSpPr/>
          <p:nvPr/>
        </p:nvCxnSpPr>
        <p:spPr>
          <a:xfrm flipH="1">
            <a:off x="762726" y="1844363"/>
            <a:ext cx="9428" cy="3657600"/>
          </a:xfrm>
          <a:prstGeom prst="straightConnector1">
            <a:avLst/>
          </a:prstGeom>
          <a:ln w="28575">
            <a:tailEnd type="triangle"/>
          </a:ln>
        </p:spPr>
        <p:style>
          <a:lnRef idx="3">
            <a:schemeClr val="accent1"/>
          </a:lnRef>
          <a:fillRef idx="0">
            <a:schemeClr val="accent1"/>
          </a:fillRef>
          <a:effectRef idx="2">
            <a:schemeClr val="accent1"/>
          </a:effectRef>
          <a:fontRef idx="minor">
            <a:schemeClr val="tx1"/>
          </a:fontRef>
        </p:style>
      </p:cxnSp>
      <p:sp>
        <p:nvSpPr>
          <p:cNvPr id="26" name="Textfeld 25"/>
          <p:cNvSpPr txBox="1"/>
          <p:nvPr/>
        </p:nvSpPr>
        <p:spPr>
          <a:xfrm rot="16200000">
            <a:off x="-566548" y="3293075"/>
            <a:ext cx="2289216" cy="369332"/>
          </a:xfrm>
          <a:prstGeom prst="rect">
            <a:avLst/>
          </a:prstGeom>
          <a:noFill/>
        </p:spPr>
        <p:txBody>
          <a:bodyPr wrap="none" rtlCol="0">
            <a:spAutoFit/>
          </a:bodyPr>
          <a:lstStyle/>
          <a:p>
            <a:r>
              <a:rPr lang="de-DE" dirty="0" smtClean="0"/>
              <a:t>Technische Schichtung</a:t>
            </a:r>
            <a:endParaRPr lang="de-DE" dirty="0"/>
          </a:p>
        </p:txBody>
      </p:sp>
      <p:cxnSp>
        <p:nvCxnSpPr>
          <p:cNvPr id="27" name="Gerade Verbindung mit Pfeil 26"/>
          <p:cNvCxnSpPr/>
          <p:nvPr/>
        </p:nvCxnSpPr>
        <p:spPr>
          <a:xfrm rot="5400000" flipH="1">
            <a:off x="6240544" y="-271088"/>
            <a:ext cx="9428" cy="3657600"/>
          </a:xfrm>
          <a:prstGeom prst="straightConnector1">
            <a:avLst/>
          </a:prstGeom>
          <a:ln w="28575">
            <a:headEnd type="triangl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28" name="Textfeld 27"/>
          <p:cNvSpPr txBox="1"/>
          <p:nvPr/>
        </p:nvSpPr>
        <p:spPr>
          <a:xfrm>
            <a:off x="5165270" y="1177624"/>
            <a:ext cx="2133597" cy="369332"/>
          </a:xfrm>
          <a:prstGeom prst="rect">
            <a:avLst/>
          </a:prstGeom>
          <a:noFill/>
        </p:spPr>
        <p:txBody>
          <a:bodyPr wrap="none" rtlCol="0">
            <a:spAutoFit/>
          </a:bodyPr>
          <a:lstStyle/>
          <a:p>
            <a:r>
              <a:rPr lang="de-DE" dirty="0" smtClean="0"/>
              <a:t>Fachliche Schichtung</a:t>
            </a:r>
            <a:endParaRPr lang="de-DE" dirty="0"/>
          </a:p>
        </p:txBody>
      </p:sp>
      <p:grpSp>
        <p:nvGrpSpPr>
          <p:cNvPr id="3" name="Gruppieren 2"/>
          <p:cNvGrpSpPr/>
          <p:nvPr/>
        </p:nvGrpSpPr>
        <p:grpSpPr>
          <a:xfrm>
            <a:off x="4001677" y="1818950"/>
            <a:ext cx="5486400" cy="3498643"/>
            <a:chOff x="4001677" y="1818950"/>
            <a:chExt cx="5486400" cy="3498643"/>
          </a:xfrm>
        </p:grpSpPr>
        <p:sp>
          <p:nvSpPr>
            <p:cNvPr id="22" name="Abgerundetes Rechteck 21"/>
            <p:cNvSpPr/>
            <p:nvPr/>
          </p:nvSpPr>
          <p:spPr>
            <a:xfrm>
              <a:off x="4034672" y="2503187"/>
              <a:ext cx="1310326" cy="21996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Fachlicher Slice 1</a:t>
              </a:r>
              <a:endParaRPr lang="de-DE" dirty="0"/>
            </a:p>
          </p:txBody>
        </p:sp>
        <p:sp>
          <p:nvSpPr>
            <p:cNvPr id="23" name="Abgerundetes Rechteck 22"/>
            <p:cNvSpPr/>
            <p:nvPr/>
          </p:nvSpPr>
          <p:spPr>
            <a:xfrm>
              <a:off x="5623088" y="2503187"/>
              <a:ext cx="1310326" cy="21996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Fachlicher Slice 2</a:t>
              </a:r>
              <a:endParaRPr lang="de-DE" dirty="0"/>
            </a:p>
          </p:txBody>
        </p:sp>
        <p:sp>
          <p:nvSpPr>
            <p:cNvPr id="24" name="Abgerundetes Rechteck 23"/>
            <p:cNvSpPr/>
            <p:nvPr/>
          </p:nvSpPr>
          <p:spPr>
            <a:xfrm>
              <a:off x="8177751" y="2498474"/>
              <a:ext cx="1310326" cy="2204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Fachlicher Slice n</a:t>
              </a:r>
              <a:endParaRPr lang="de-DE" dirty="0"/>
            </a:p>
          </p:txBody>
        </p:sp>
        <p:sp>
          <p:nvSpPr>
            <p:cNvPr id="29" name="Abgerundetes Rechteck 28"/>
            <p:cNvSpPr/>
            <p:nvPr/>
          </p:nvSpPr>
          <p:spPr>
            <a:xfrm>
              <a:off x="4001677" y="1818950"/>
              <a:ext cx="5387419" cy="4467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Services</a:t>
              </a:r>
              <a:endParaRPr lang="de-DE" dirty="0"/>
            </a:p>
          </p:txBody>
        </p:sp>
        <p:sp>
          <p:nvSpPr>
            <p:cNvPr id="30" name="Abgerundetes Rechteck 29"/>
            <p:cNvSpPr/>
            <p:nvPr/>
          </p:nvSpPr>
          <p:spPr>
            <a:xfrm>
              <a:off x="4034671" y="4936354"/>
              <a:ext cx="5453406" cy="3812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Business Objekt Model (BOM)</a:t>
              </a:r>
              <a:endParaRPr lang="de-DE" dirty="0"/>
            </a:p>
          </p:txBody>
        </p:sp>
        <p:cxnSp>
          <p:nvCxnSpPr>
            <p:cNvPr id="8" name="Gerade Verbindung mit Pfeil 7"/>
            <p:cNvCxnSpPr>
              <a:endCxn id="22" idx="0"/>
            </p:cNvCxnSpPr>
            <p:nvPr/>
          </p:nvCxnSpPr>
          <p:spPr>
            <a:xfrm flipH="1">
              <a:off x="4689835" y="2265722"/>
              <a:ext cx="2816" cy="23746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1" name="Gerade Verbindung mit Pfeil 30"/>
            <p:cNvCxnSpPr/>
            <p:nvPr/>
          </p:nvCxnSpPr>
          <p:spPr>
            <a:xfrm flipH="1">
              <a:off x="6294748" y="2261009"/>
              <a:ext cx="2815" cy="23746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2" name="Gerade Verbindung mit Pfeil 31"/>
            <p:cNvCxnSpPr/>
            <p:nvPr/>
          </p:nvCxnSpPr>
          <p:spPr>
            <a:xfrm flipH="1">
              <a:off x="8849411" y="2261009"/>
              <a:ext cx="2815" cy="23746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3" name="Gerade Verbindung mit Pfeil 32"/>
            <p:cNvCxnSpPr/>
            <p:nvPr/>
          </p:nvCxnSpPr>
          <p:spPr>
            <a:xfrm flipH="1">
              <a:off x="4710491" y="4702810"/>
              <a:ext cx="2816" cy="23746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4" name="Gerade Verbindung mit Pfeil 33"/>
            <p:cNvCxnSpPr/>
            <p:nvPr/>
          </p:nvCxnSpPr>
          <p:spPr>
            <a:xfrm flipH="1">
              <a:off x="6305076" y="4694176"/>
              <a:ext cx="2816" cy="23746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5" name="Gerade Verbindung mit Pfeil 34"/>
            <p:cNvCxnSpPr/>
            <p:nvPr/>
          </p:nvCxnSpPr>
          <p:spPr>
            <a:xfrm flipH="1">
              <a:off x="8846595" y="4705480"/>
              <a:ext cx="2816" cy="23746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6" name="Gerade Verbindung mit Pfeil 35"/>
            <p:cNvCxnSpPr/>
            <p:nvPr/>
          </p:nvCxnSpPr>
          <p:spPr>
            <a:xfrm>
              <a:off x="6933415" y="3968241"/>
              <a:ext cx="1274514"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grpSp>
      <p:cxnSp>
        <p:nvCxnSpPr>
          <p:cNvPr id="13" name="Gerade Verbindung mit Pfeil 12"/>
          <p:cNvCxnSpPr>
            <a:endCxn id="7" idx="1"/>
          </p:cNvCxnSpPr>
          <p:nvPr/>
        </p:nvCxnSpPr>
        <p:spPr>
          <a:xfrm>
            <a:off x="6708775" y="5317593"/>
            <a:ext cx="3109" cy="57744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076260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Bücher</a:t>
            </a:r>
            <a:endParaRPr lang="de-DE" dirty="0"/>
          </a:p>
        </p:txBody>
      </p:sp>
      <p:sp>
        <p:nvSpPr>
          <p:cNvPr id="3" name="Inhaltsplatzhalter 2"/>
          <p:cNvSpPr>
            <a:spLocks noGrp="1"/>
          </p:cNvSpPr>
          <p:nvPr>
            <p:ph idx="1"/>
          </p:nvPr>
        </p:nvSpPr>
        <p:spPr/>
        <p:txBody>
          <a:bodyPr/>
          <a:lstStyle/>
          <a:p>
            <a:r>
              <a:rPr lang="en-US" dirty="0" err="1" smtClean="0"/>
              <a:t>Bücher</a:t>
            </a:r>
            <a:endParaRPr lang="en-US" dirty="0" smtClean="0"/>
          </a:p>
          <a:p>
            <a:pPr lvl="1"/>
            <a:r>
              <a:rPr lang="en-US" dirty="0" err="1" smtClean="0"/>
              <a:t>Microservices</a:t>
            </a:r>
            <a:endParaRPr lang="en-US" dirty="0"/>
          </a:p>
          <a:p>
            <a:pPr lvl="1"/>
            <a:endParaRPr lang="en-US" dirty="0" smtClean="0"/>
          </a:p>
          <a:p>
            <a:pPr lvl="1"/>
            <a:endParaRPr lang="en-US" dirty="0"/>
          </a:p>
          <a:p>
            <a:pPr lvl="1"/>
            <a:endParaRPr lang="en-US" dirty="0" smtClean="0"/>
          </a:p>
          <a:p>
            <a:pPr lvl="1"/>
            <a:endParaRPr lang="en-US" dirty="0"/>
          </a:p>
          <a:p>
            <a:pPr lvl="1"/>
            <a:r>
              <a:rPr lang="en-US" dirty="0" smtClean="0"/>
              <a:t>Domain Driven  </a:t>
            </a:r>
          </a:p>
        </p:txBody>
      </p:sp>
      <p:pic>
        <p:nvPicPr>
          <p:cNvPr id="4" name="Grafik 3"/>
          <p:cNvPicPr>
            <a:picLocks noChangeAspect="1"/>
          </p:cNvPicPr>
          <p:nvPr/>
        </p:nvPicPr>
        <p:blipFill>
          <a:blip r:embed="rId2"/>
          <a:stretch>
            <a:fillRect/>
          </a:stretch>
        </p:blipFill>
        <p:spPr>
          <a:xfrm>
            <a:off x="3743325" y="1965442"/>
            <a:ext cx="1562100" cy="2035852"/>
          </a:xfrm>
          <a:prstGeom prst="rect">
            <a:avLst/>
          </a:prstGeom>
        </p:spPr>
      </p:pic>
      <p:pic>
        <p:nvPicPr>
          <p:cNvPr id="6" name="Grafik 5"/>
          <p:cNvPicPr>
            <a:picLocks noChangeAspect="1"/>
          </p:cNvPicPr>
          <p:nvPr/>
        </p:nvPicPr>
        <p:blipFill>
          <a:blip r:embed="rId3"/>
          <a:stretch>
            <a:fillRect/>
          </a:stretch>
        </p:blipFill>
        <p:spPr>
          <a:xfrm>
            <a:off x="5553075" y="1959430"/>
            <a:ext cx="1428750" cy="2047875"/>
          </a:xfrm>
          <a:prstGeom prst="rect">
            <a:avLst/>
          </a:prstGeom>
        </p:spPr>
      </p:pic>
      <p:pic>
        <p:nvPicPr>
          <p:cNvPr id="7" name="Grafik 6"/>
          <p:cNvPicPr>
            <a:picLocks noChangeAspect="1"/>
          </p:cNvPicPr>
          <p:nvPr/>
        </p:nvPicPr>
        <p:blipFill>
          <a:blip r:embed="rId4"/>
          <a:stretch>
            <a:fillRect/>
          </a:stretch>
        </p:blipFill>
        <p:spPr>
          <a:xfrm>
            <a:off x="3743325" y="4378325"/>
            <a:ext cx="1457325" cy="1933575"/>
          </a:xfrm>
          <a:prstGeom prst="rect">
            <a:avLst/>
          </a:prstGeom>
        </p:spPr>
      </p:pic>
    </p:spTree>
    <p:extLst>
      <p:ext uri="{BB962C8B-B14F-4D97-AF65-F5344CB8AC3E}">
        <p14:creationId xmlns:p14="http://schemas.microsoft.com/office/powerpoint/2010/main" val="90619340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7775" y="1452302"/>
            <a:ext cx="9144000" cy="2448445"/>
          </a:xfrm>
          <a:prstGeom prst="rect">
            <a:avLst/>
          </a:prstGeom>
        </p:spPr>
      </p:pic>
      <p:sp>
        <p:nvSpPr>
          <p:cNvPr id="5" name="Textfeld 4"/>
          <p:cNvSpPr txBox="1"/>
          <p:nvPr/>
        </p:nvSpPr>
        <p:spPr>
          <a:xfrm>
            <a:off x="2595794" y="4316193"/>
            <a:ext cx="6705041" cy="1323439"/>
          </a:xfrm>
          <a:prstGeom prst="rect">
            <a:avLst/>
          </a:prstGeom>
          <a:noFill/>
        </p:spPr>
        <p:txBody>
          <a:bodyPr wrap="none" rtlCol="0">
            <a:spAutoFit/>
          </a:bodyPr>
          <a:lstStyle/>
          <a:p>
            <a:pPr algn="ctr"/>
            <a:r>
              <a:rPr lang="en-US" sz="4000" dirty="0" smtClean="0">
                <a:latin typeface="Rockwell" panose="02060603020205020403" pitchFamily="18" charset="0"/>
              </a:rPr>
              <a:t>16/17-Juli-2016 in Karlsruhe</a:t>
            </a:r>
          </a:p>
          <a:p>
            <a:pPr algn="ctr"/>
            <a:r>
              <a:rPr lang="en-US" sz="4000" dirty="0" smtClean="0">
                <a:latin typeface="Rockwell" panose="02060603020205020403" pitchFamily="18" charset="0"/>
              </a:rPr>
              <a:t>www.nossued.de</a:t>
            </a:r>
            <a:endParaRPr lang="de-DE" sz="4000" dirty="0">
              <a:latin typeface="Rockwell" panose="02060603020205020403" pitchFamily="18" charset="0"/>
            </a:endParaRPr>
          </a:p>
        </p:txBody>
      </p:sp>
    </p:spTree>
    <p:extLst>
      <p:ext uri="{BB962C8B-B14F-4D97-AF65-F5344CB8AC3E}">
        <p14:creationId xmlns:p14="http://schemas.microsoft.com/office/powerpoint/2010/main" val="243480473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3789575" y="2055043"/>
            <a:ext cx="4421171" cy="2308324"/>
          </a:xfrm>
          <a:prstGeom prst="rect">
            <a:avLst/>
          </a:prstGeom>
          <a:noFill/>
        </p:spPr>
        <p:txBody>
          <a:bodyPr wrap="square" rtlCol="0">
            <a:spAutoFit/>
          </a:bodyPr>
          <a:lstStyle/>
          <a:p>
            <a:pPr algn="ctr"/>
            <a:r>
              <a:rPr lang="de-DE" sz="7200" dirty="0" smtClean="0"/>
              <a:t>Vielen Dank!</a:t>
            </a:r>
            <a:endParaRPr lang="de-DE" sz="7200" dirty="0"/>
          </a:p>
        </p:txBody>
      </p:sp>
    </p:spTree>
    <p:extLst>
      <p:ext uri="{BB962C8B-B14F-4D97-AF65-F5344CB8AC3E}">
        <p14:creationId xmlns:p14="http://schemas.microsoft.com/office/powerpoint/2010/main" val="145652223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entwicklertag.de/karlsruhe/2015/sites/entwicklertag.de.karlsruhe.2015/files/styles/referentenbild/public/Portraitfoto_600x700.jpg?itok=MAyig2h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37637" y="771178"/>
            <a:ext cx="1428750" cy="1666875"/>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1780853" y="1250672"/>
            <a:ext cx="3384388" cy="707886"/>
          </a:xfrm>
          <a:prstGeom prst="rect">
            <a:avLst/>
          </a:prstGeom>
          <a:noFill/>
        </p:spPr>
        <p:txBody>
          <a:bodyPr wrap="none" rtlCol="0">
            <a:spAutoFit/>
          </a:bodyPr>
          <a:lstStyle/>
          <a:p>
            <a:r>
              <a:rPr lang="de-DE" sz="4000" dirty="0">
                <a:solidFill>
                  <a:schemeClr val="tx2"/>
                </a:solidFill>
                <a:latin typeface="+mj-lt"/>
                <a:ea typeface="+mj-ea"/>
                <a:cs typeface="+mj-cs"/>
              </a:rPr>
              <a:t>Andreas </a:t>
            </a:r>
            <a:r>
              <a:rPr lang="de-DE" sz="4000" dirty="0" smtClean="0">
                <a:solidFill>
                  <a:schemeClr val="tx2"/>
                </a:solidFill>
                <a:latin typeface="+mj-lt"/>
                <a:ea typeface="+mj-ea"/>
                <a:cs typeface="+mj-cs"/>
              </a:rPr>
              <a:t>Bräsen</a:t>
            </a:r>
            <a:endParaRPr lang="de-DE" dirty="0"/>
          </a:p>
        </p:txBody>
      </p:sp>
      <p:sp>
        <p:nvSpPr>
          <p:cNvPr id="6" name="Textfeld 5"/>
          <p:cNvSpPr txBox="1"/>
          <p:nvPr/>
        </p:nvSpPr>
        <p:spPr>
          <a:xfrm>
            <a:off x="1924869" y="2211338"/>
            <a:ext cx="6768752" cy="3539430"/>
          </a:xfrm>
          <a:prstGeom prst="rect">
            <a:avLst/>
          </a:prstGeom>
          <a:noFill/>
        </p:spPr>
        <p:txBody>
          <a:bodyPr wrap="square" rtlCol="0">
            <a:spAutoFit/>
          </a:bodyPr>
          <a:lstStyle/>
          <a:p>
            <a:pPr marL="285750" indent="-285750">
              <a:buFont typeface="Arial" panose="020B0604020202020204" pitchFamily="34" charset="0"/>
              <a:buChar char="•"/>
            </a:pPr>
            <a:r>
              <a:rPr lang="de-DE" sz="2800" dirty="0" smtClean="0"/>
              <a:t>Freiberuflicher Software Entwickler Mit dem Schwerpunkt auf .NET basierte pragmatischer Software Entwicklung</a:t>
            </a:r>
          </a:p>
          <a:p>
            <a:pPr marL="285750" indent="-285750">
              <a:buFont typeface="Arial" panose="020B0604020202020204" pitchFamily="34" charset="0"/>
              <a:buChar char="•"/>
            </a:pPr>
            <a:r>
              <a:rPr lang="de-DE" sz="2800" dirty="0" smtClean="0"/>
              <a:t>Community</a:t>
            </a:r>
          </a:p>
          <a:p>
            <a:pPr marL="742950" lvl="1" indent="-285750">
              <a:buFont typeface="Arial" panose="020B0604020202020204" pitchFamily="34" charset="0"/>
              <a:buChar char="•"/>
            </a:pPr>
            <a:r>
              <a:rPr lang="de-DE" sz="2800" dirty="0" smtClean="0"/>
              <a:t>.NET User Group KA</a:t>
            </a:r>
          </a:p>
          <a:p>
            <a:pPr marL="742950" lvl="1" indent="-285750">
              <a:buFont typeface="Arial" panose="020B0604020202020204" pitchFamily="34" charset="0"/>
              <a:buChar char="•"/>
            </a:pPr>
            <a:r>
              <a:rPr lang="de-DE" sz="2800" dirty="0" smtClean="0"/>
              <a:t>#</a:t>
            </a:r>
            <a:r>
              <a:rPr lang="de-DE" sz="2800" dirty="0" err="1" smtClean="0"/>
              <a:t>nossued</a:t>
            </a:r>
            <a:endParaRPr lang="de-DE" sz="2800" dirty="0" smtClean="0"/>
          </a:p>
          <a:p>
            <a:pPr marL="285750" indent="-285750">
              <a:buFont typeface="Arial" panose="020B0604020202020204" pitchFamily="34" charset="0"/>
              <a:buChar char="•"/>
            </a:pPr>
            <a:r>
              <a:rPr lang="de-DE" sz="2800" dirty="0" smtClean="0">
                <a:hlinkClick r:id="rId3"/>
              </a:rPr>
              <a:t>abraesen@bruke.de</a:t>
            </a:r>
            <a:endParaRPr lang="de-DE" sz="2800" dirty="0" smtClean="0"/>
          </a:p>
          <a:p>
            <a:pPr marL="285750" indent="-285750">
              <a:buFont typeface="Arial" panose="020B0604020202020204" pitchFamily="34" charset="0"/>
              <a:buChar char="•"/>
            </a:pPr>
            <a:r>
              <a:rPr lang="de-DE" sz="2800" dirty="0" smtClean="0"/>
              <a:t>@</a:t>
            </a:r>
            <a:r>
              <a:rPr lang="de-DE" sz="2800" dirty="0" err="1" smtClean="0"/>
              <a:t>abraesen</a:t>
            </a:r>
            <a:endParaRPr lang="de-DE" sz="2800" dirty="0" smtClean="0"/>
          </a:p>
        </p:txBody>
      </p:sp>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57517" y="3553628"/>
            <a:ext cx="2286000"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86228" y="4258478"/>
            <a:ext cx="3302818" cy="884380"/>
          </a:xfrm>
          <a:prstGeom prst="rect">
            <a:avLst/>
          </a:prstGeom>
        </p:spPr>
      </p:pic>
    </p:spTree>
    <p:extLst>
      <p:ext uri="{BB962C8B-B14F-4D97-AF65-F5344CB8AC3E}">
        <p14:creationId xmlns:p14="http://schemas.microsoft.com/office/powerpoint/2010/main" val="637073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Abgerundetes Rechteck 40"/>
          <p:cNvSpPr/>
          <p:nvPr/>
        </p:nvSpPr>
        <p:spPr>
          <a:xfrm>
            <a:off x="1112363" y="2215299"/>
            <a:ext cx="9436231" cy="4496586"/>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 name="Titel 1"/>
          <p:cNvSpPr>
            <a:spLocks noGrp="1"/>
          </p:cNvSpPr>
          <p:nvPr>
            <p:ph type="title"/>
          </p:nvPr>
        </p:nvSpPr>
        <p:spPr/>
        <p:txBody>
          <a:bodyPr/>
          <a:lstStyle/>
          <a:p>
            <a:r>
              <a:rPr lang="de-DE" dirty="0" smtClean="0"/>
              <a:t>Unser Cloud Service </a:t>
            </a:r>
            <a:r>
              <a:rPr lang="de-DE" dirty="0" err="1" smtClean="0"/>
              <a:t>Deployment</a:t>
            </a:r>
            <a:endParaRPr lang="de-DE" dirty="0"/>
          </a:p>
        </p:txBody>
      </p:sp>
      <p:sp>
        <p:nvSpPr>
          <p:cNvPr id="27" name="Zylinder 26"/>
          <p:cNvSpPr/>
          <p:nvPr/>
        </p:nvSpPr>
        <p:spPr>
          <a:xfrm>
            <a:off x="4898010" y="5878954"/>
            <a:ext cx="735291" cy="650449"/>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nvGrpSpPr>
          <p:cNvPr id="32" name="Gruppieren 31"/>
          <p:cNvGrpSpPr/>
          <p:nvPr/>
        </p:nvGrpSpPr>
        <p:grpSpPr>
          <a:xfrm>
            <a:off x="1495982" y="3220562"/>
            <a:ext cx="4270342" cy="2516957"/>
            <a:chOff x="1345153" y="2688210"/>
            <a:chExt cx="4270342" cy="2516957"/>
          </a:xfrm>
        </p:grpSpPr>
        <p:pic>
          <p:nvPicPr>
            <p:cNvPr id="25" name="Grafik 24"/>
            <p:cNvPicPr>
              <a:picLocks noChangeAspect="1"/>
            </p:cNvPicPr>
            <p:nvPr/>
          </p:nvPicPr>
          <p:blipFill>
            <a:blip r:embed="rId2"/>
            <a:stretch>
              <a:fillRect/>
            </a:stretch>
          </p:blipFill>
          <p:spPr>
            <a:xfrm>
              <a:off x="1434593" y="3135181"/>
              <a:ext cx="4058348" cy="1742927"/>
            </a:xfrm>
            <a:prstGeom prst="rect">
              <a:avLst/>
            </a:prstGeom>
          </p:spPr>
        </p:pic>
        <p:sp>
          <p:nvSpPr>
            <p:cNvPr id="29" name="Abgerundetes Rechteck 28"/>
            <p:cNvSpPr/>
            <p:nvPr/>
          </p:nvSpPr>
          <p:spPr>
            <a:xfrm>
              <a:off x="1345153" y="2688210"/>
              <a:ext cx="4270342" cy="2516957"/>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1" name="Textfeld 30"/>
            <p:cNvSpPr txBox="1"/>
            <p:nvPr/>
          </p:nvSpPr>
          <p:spPr>
            <a:xfrm>
              <a:off x="2248288" y="2727030"/>
              <a:ext cx="2464072" cy="369332"/>
            </a:xfrm>
            <a:prstGeom prst="rect">
              <a:avLst/>
            </a:prstGeom>
            <a:noFill/>
          </p:spPr>
          <p:txBody>
            <a:bodyPr wrap="none" rtlCol="0">
              <a:spAutoFit/>
            </a:bodyPr>
            <a:lstStyle/>
            <a:p>
              <a:r>
                <a:rPr lang="de-DE" dirty="0" smtClean="0"/>
                <a:t>Cloud Service - Instanz 1</a:t>
              </a:r>
              <a:endParaRPr lang="de-DE" dirty="0"/>
            </a:p>
          </p:txBody>
        </p:sp>
      </p:grpSp>
      <p:grpSp>
        <p:nvGrpSpPr>
          <p:cNvPr id="33" name="Gruppieren 32"/>
          <p:cNvGrpSpPr/>
          <p:nvPr/>
        </p:nvGrpSpPr>
        <p:grpSpPr>
          <a:xfrm>
            <a:off x="5855764" y="3220561"/>
            <a:ext cx="4270342" cy="2516957"/>
            <a:chOff x="1345153" y="2688210"/>
            <a:chExt cx="4270342" cy="2516957"/>
          </a:xfrm>
        </p:grpSpPr>
        <p:pic>
          <p:nvPicPr>
            <p:cNvPr id="34" name="Grafik 33"/>
            <p:cNvPicPr>
              <a:picLocks noChangeAspect="1"/>
            </p:cNvPicPr>
            <p:nvPr/>
          </p:nvPicPr>
          <p:blipFill>
            <a:blip r:embed="rId2"/>
            <a:stretch>
              <a:fillRect/>
            </a:stretch>
          </p:blipFill>
          <p:spPr>
            <a:xfrm>
              <a:off x="1434593" y="3135181"/>
              <a:ext cx="4058348" cy="1742927"/>
            </a:xfrm>
            <a:prstGeom prst="rect">
              <a:avLst/>
            </a:prstGeom>
          </p:spPr>
        </p:pic>
        <p:sp>
          <p:nvSpPr>
            <p:cNvPr id="35" name="Abgerundetes Rechteck 34"/>
            <p:cNvSpPr/>
            <p:nvPr/>
          </p:nvSpPr>
          <p:spPr>
            <a:xfrm>
              <a:off x="1345153" y="2688210"/>
              <a:ext cx="4270342" cy="2516957"/>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6" name="Textfeld 35"/>
            <p:cNvSpPr txBox="1"/>
            <p:nvPr/>
          </p:nvSpPr>
          <p:spPr>
            <a:xfrm>
              <a:off x="2248288" y="2727030"/>
              <a:ext cx="2464072" cy="369332"/>
            </a:xfrm>
            <a:prstGeom prst="rect">
              <a:avLst/>
            </a:prstGeom>
            <a:noFill/>
          </p:spPr>
          <p:txBody>
            <a:bodyPr wrap="none" rtlCol="0">
              <a:spAutoFit/>
            </a:bodyPr>
            <a:lstStyle/>
            <a:p>
              <a:r>
                <a:rPr lang="de-DE" dirty="0" smtClean="0"/>
                <a:t>Cloud Service - Instanz 2</a:t>
              </a:r>
              <a:endParaRPr lang="de-DE" dirty="0"/>
            </a:p>
          </p:txBody>
        </p:sp>
      </p:grpSp>
      <p:sp>
        <p:nvSpPr>
          <p:cNvPr id="37" name="Abgerundetes Rechteck 36"/>
          <p:cNvSpPr/>
          <p:nvPr/>
        </p:nvSpPr>
        <p:spPr>
          <a:xfrm>
            <a:off x="1495982" y="2337847"/>
            <a:ext cx="8630124" cy="5467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Load </a:t>
            </a:r>
            <a:r>
              <a:rPr lang="de-DE" dirty="0" err="1" smtClean="0"/>
              <a:t>Balancer</a:t>
            </a:r>
            <a:endParaRPr lang="de-DE" dirty="0"/>
          </a:p>
        </p:txBody>
      </p:sp>
      <p:sp>
        <p:nvSpPr>
          <p:cNvPr id="42" name="Textfeld 41"/>
          <p:cNvSpPr txBox="1"/>
          <p:nvPr/>
        </p:nvSpPr>
        <p:spPr>
          <a:xfrm>
            <a:off x="8279905" y="1853838"/>
            <a:ext cx="1680396" cy="369332"/>
          </a:xfrm>
          <a:prstGeom prst="rect">
            <a:avLst/>
          </a:prstGeom>
          <a:noFill/>
        </p:spPr>
        <p:txBody>
          <a:bodyPr wrap="none" rtlCol="0">
            <a:spAutoFit/>
          </a:bodyPr>
          <a:lstStyle/>
          <a:p>
            <a:r>
              <a:rPr lang="de-DE" dirty="0" smtClean="0"/>
              <a:t>Microsoft </a:t>
            </a:r>
            <a:r>
              <a:rPr lang="de-DE" dirty="0" err="1" smtClean="0"/>
              <a:t>Azure</a:t>
            </a:r>
            <a:endParaRPr lang="de-DE" dirty="0"/>
          </a:p>
        </p:txBody>
      </p:sp>
      <p:sp>
        <p:nvSpPr>
          <p:cNvPr id="43" name="Textfeld 42"/>
          <p:cNvSpPr txBox="1"/>
          <p:nvPr/>
        </p:nvSpPr>
        <p:spPr>
          <a:xfrm>
            <a:off x="3728904" y="6131021"/>
            <a:ext cx="1134285" cy="369332"/>
          </a:xfrm>
          <a:prstGeom prst="rect">
            <a:avLst/>
          </a:prstGeom>
          <a:noFill/>
        </p:spPr>
        <p:txBody>
          <a:bodyPr wrap="none" rtlCol="0">
            <a:spAutoFit/>
          </a:bodyPr>
          <a:lstStyle/>
          <a:p>
            <a:r>
              <a:rPr lang="de-DE" dirty="0" smtClean="0"/>
              <a:t>SQL </a:t>
            </a:r>
            <a:r>
              <a:rPr lang="de-DE" dirty="0" err="1" smtClean="0"/>
              <a:t>Azure</a:t>
            </a:r>
            <a:endParaRPr lang="de-DE" dirty="0"/>
          </a:p>
        </p:txBody>
      </p:sp>
      <p:sp>
        <p:nvSpPr>
          <p:cNvPr id="44" name="Zylinder 43"/>
          <p:cNvSpPr/>
          <p:nvPr/>
        </p:nvSpPr>
        <p:spPr>
          <a:xfrm>
            <a:off x="5963938" y="5878954"/>
            <a:ext cx="735291" cy="650449"/>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5" name="Textfeld 44"/>
          <p:cNvSpPr txBox="1"/>
          <p:nvPr/>
        </p:nvSpPr>
        <p:spPr>
          <a:xfrm>
            <a:off x="6695301" y="6131021"/>
            <a:ext cx="1486048" cy="369332"/>
          </a:xfrm>
          <a:prstGeom prst="rect">
            <a:avLst/>
          </a:prstGeom>
          <a:noFill/>
        </p:spPr>
        <p:txBody>
          <a:bodyPr wrap="none" rtlCol="0">
            <a:spAutoFit/>
          </a:bodyPr>
          <a:lstStyle/>
          <a:p>
            <a:r>
              <a:rPr lang="de-DE" dirty="0" err="1" smtClean="0"/>
              <a:t>Azure</a:t>
            </a:r>
            <a:r>
              <a:rPr lang="de-DE" dirty="0" smtClean="0"/>
              <a:t> Storage</a:t>
            </a:r>
            <a:endParaRPr lang="de-DE" dirty="0"/>
          </a:p>
        </p:txBody>
      </p:sp>
      <p:cxnSp>
        <p:nvCxnSpPr>
          <p:cNvPr id="47" name="Gewinkelte Verbindung 46"/>
          <p:cNvCxnSpPr>
            <a:stCxn id="25" idx="2"/>
            <a:endCxn id="27" idx="1"/>
          </p:cNvCxnSpPr>
          <p:nvPr/>
        </p:nvCxnSpPr>
        <p:spPr>
          <a:xfrm rot="16200000" flipH="1">
            <a:off x="4205879" y="4819177"/>
            <a:ext cx="468494" cy="1651060"/>
          </a:xfrm>
          <a:prstGeom prst="bentConnector3">
            <a:avLst>
              <a:gd name="adj1" fmla="val 50000"/>
            </a:avLst>
          </a:prstGeom>
          <a:ln w="19050">
            <a:tailEnd type="triangle"/>
          </a:ln>
        </p:spPr>
        <p:style>
          <a:lnRef idx="1">
            <a:schemeClr val="dk1"/>
          </a:lnRef>
          <a:fillRef idx="0">
            <a:schemeClr val="dk1"/>
          </a:fillRef>
          <a:effectRef idx="0">
            <a:schemeClr val="dk1"/>
          </a:effectRef>
          <a:fontRef idx="minor">
            <a:schemeClr val="tx1"/>
          </a:fontRef>
        </p:style>
      </p:cxnSp>
      <p:cxnSp>
        <p:nvCxnSpPr>
          <p:cNvPr id="50" name="Gewinkelte Verbindung 49"/>
          <p:cNvCxnSpPr>
            <a:stCxn id="34" idx="2"/>
            <a:endCxn id="27" idx="1"/>
          </p:cNvCxnSpPr>
          <p:nvPr/>
        </p:nvCxnSpPr>
        <p:spPr>
          <a:xfrm rot="5400000">
            <a:off x="6385770" y="4290345"/>
            <a:ext cx="468495" cy="2708722"/>
          </a:xfrm>
          <a:prstGeom prst="bentConnector3">
            <a:avLst>
              <a:gd name="adj1" fmla="val 50000"/>
            </a:avLst>
          </a:prstGeom>
          <a:ln w="19050">
            <a:tailEnd type="triangle"/>
          </a:ln>
        </p:spPr>
        <p:style>
          <a:lnRef idx="1">
            <a:schemeClr val="dk1"/>
          </a:lnRef>
          <a:fillRef idx="0">
            <a:schemeClr val="dk1"/>
          </a:fillRef>
          <a:effectRef idx="0">
            <a:schemeClr val="dk1"/>
          </a:effectRef>
          <a:fontRef idx="minor">
            <a:schemeClr val="tx1"/>
          </a:fontRef>
        </p:style>
      </p:cxnSp>
      <p:cxnSp>
        <p:nvCxnSpPr>
          <p:cNvPr id="54" name="Gewinkelte Verbindung 53"/>
          <p:cNvCxnSpPr>
            <a:stCxn id="25" idx="2"/>
            <a:endCxn id="44" idx="1"/>
          </p:cNvCxnSpPr>
          <p:nvPr/>
        </p:nvCxnSpPr>
        <p:spPr>
          <a:xfrm rot="16200000" flipH="1">
            <a:off x="4738843" y="4286213"/>
            <a:ext cx="468494" cy="2716988"/>
          </a:xfrm>
          <a:prstGeom prst="bentConnector3">
            <a:avLst>
              <a:gd name="adj1" fmla="val 50000"/>
            </a:avLst>
          </a:prstGeom>
          <a:ln w="19050">
            <a:tailEnd type="triangle"/>
          </a:ln>
        </p:spPr>
        <p:style>
          <a:lnRef idx="1">
            <a:schemeClr val="dk1"/>
          </a:lnRef>
          <a:fillRef idx="0">
            <a:schemeClr val="dk1"/>
          </a:fillRef>
          <a:effectRef idx="0">
            <a:schemeClr val="dk1"/>
          </a:effectRef>
          <a:fontRef idx="minor">
            <a:schemeClr val="tx1"/>
          </a:fontRef>
        </p:style>
      </p:cxnSp>
      <p:cxnSp>
        <p:nvCxnSpPr>
          <p:cNvPr id="74" name="Gerader Verbinder 73"/>
          <p:cNvCxnSpPr/>
          <p:nvPr/>
        </p:nvCxnSpPr>
        <p:spPr>
          <a:xfrm>
            <a:off x="5811044" y="2884601"/>
            <a:ext cx="0" cy="131649"/>
          </a:xfrm>
          <a:prstGeom prst="line">
            <a:avLst/>
          </a:prstGeom>
          <a:ln w="1905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Gerader Verbinder 75"/>
          <p:cNvCxnSpPr/>
          <p:nvPr/>
        </p:nvCxnSpPr>
        <p:spPr>
          <a:xfrm flipV="1">
            <a:off x="5029995" y="3016120"/>
            <a:ext cx="4260055" cy="6480"/>
          </a:xfrm>
          <a:prstGeom prst="line">
            <a:avLst/>
          </a:prstGeom>
          <a:ln w="1905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Gerade Verbindung mit Pfeil 77"/>
          <p:cNvCxnSpPr/>
          <p:nvPr/>
        </p:nvCxnSpPr>
        <p:spPr>
          <a:xfrm>
            <a:off x="5037931" y="3026036"/>
            <a:ext cx="0" cy="688714"/>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79" name="Gerade Verbindung mit Pfeil 78"/>
          <p:cNvCxnSpPr/>
          <p:nvPr/>
        </p:nvCxnSpPr>
        <p:spPr>
          <a:xfrm>
            <a:off x="9280526" y="3027867"/>
            <a:ext cx="0" cy="688714"/>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grpSp>
        <p:nvGrpSpPr>
          <p:cNvPr id="91" name="Gruppieren 90"/>
          <p:cNvGrpSpPr/>
          <p:nvPr/>
        </p:nvGrpSpPr>
        <p:grpSpPr>
          <a:xfrm>
            <a:off x="3600327" y="1559564"/>
            <a:ext cx="825095" cy="778283"/>
            <a:chOff x="3600327" y="1559564"/>
            <a:chExt cx="825095" cy="778283"/>
          </a:xfrm>
        </p:grpSpPr>
        <p:pic>
          <p:nvPicPr>
            <p:cNvPr id="38" name="Grafik 37"/>
            <p:cNvPicPr>
              <a:picLocks noChangeAspect="1"/>
            </p:cNvPicPr>
            <p:nvPr/>
          </p:nvPicPr>
          <p:blipFill>
            <a:blip r:embed="rId3"/>
            <a:stretch>
              <a:fillRect/>
            </a:stretch>
          </p:blipFill>
          <p:spPr>
            <a:xfrm>
              <a:off x="3600327" y="1559564"/>
              <a:ext cx="825095" cy="451224"/>
            </a:xfrm>
            <a:prstGeom prst="rect">
              <a:avLst/>
            </a:prstGeom>
          </p:spPr>
        </p:pic>
        <p:cxnSp>
          <p:nvCxnSpPr>
            <p:cNvPr id="82" name="Gerade Verbindung mit Pfeil 81"/>
            <p:cNvCxnSpPr>
              <a:stCxn id="38" idx="2"/>
            </p:cNvCxnSpPr>
            <p:nvPr/>
          </p:nvCxnSpPr>
          <p:spPr>
            <a:xfrm flipH="1">
              <a:off x="4012874" y="2010788"/>
              <a:ext cx="1" cy="327059"/>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grpSp>
      <p:grpSp>
        <p:nvGrpSpPr>
          <p:cNvPr id="93" name="Gruppieren 92"/>
          <p:cNvGrpSpPr/>
          <p:nvPr/>
        </p:nvGrpSpPr>
        <p:grpSpPr>
          <a:xfrm>
            <a:off x="6894935" y="1378679"/>
            <a:ext cx="387285" cy="962585"/>
            <a:chOff x="6894935" y="1378679"/>
            <a:chExt cx="387285" cy="962585"/>
          </a:xfrm>
        </p:grpSpPr>
        <p:pic>
          <p:nvPicPr>
            <p:cNvPr id="39" name="Grafik 38"/>
            <p:cNvPicPr>
              <a:picLocks noChangeAspect="1"/>
            </p:cNvPicPr>
            <p:nvPr/>
          </p:nvPicPr>
          <p:blipFill>
            <a:blip r:embed="rId4"/>
            <a:stretch>
              <a:fillRect/>
            </a:stretch>
          </p:blipFill>
          <p:spPr>
            <a:xfrm>
              <a:off x="6894935" y="1378679"/>
              <a:ext cx="387285" cy="740683"/>
            </a:xfrm>
            <a:prstGeom prst="rect">
              <a:avLst/>
            </a:prstGeom>
          </p:spPr>
        </p:pic>
        <p:cxnSp>
          <p:nvCxnSpPr>
            <p:cNvPr id="86" name="Gerade Verbindung mit Pfeil 85"/>
            <p:cNvCxnSpPr/>
            <p:nvPr/>
          </p:nvCxnSpPr>
          <p:spPr>
            <a:xfrm flipH="1">
              <a:off x="7088577" y="2014205"/>
              <a:ext cx="1" cy="327059"/>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grpSp>
      <p:grpSp>
        <p:nvGrpSpPr>
          <p:cNvPr id="92" name="Gruppieren 91"/>
          <p:cNvGrpSpPr/>
          <p:nvPr/>
        </p:nvGrpSpPr>
        <p:grpSpPr>
          <a:xfrm>
            <a:off x="5217173" y="1401418"/>
            <a:ext cx="473262" cy="942703"/>
            <a:chOff x="5293062" y="1401418"/>
            <a:chExt cx="473262" cy="942703"/>
          </a:xfrm>
        </p:grpSpPr>
        <p:pic>
          <p:nvPicPr>
            <p:cNvPr id="40" name="Grafik 39"/>
            <p:cNvPicPr>
              <a:picLocks noChangeAspect="1"/>
            </p:cNvPicPr>
            <p:nvPr/>
          </p:nvPicPr>
          <p:blipFill>
            <a:blip r:embed="rId5"/>
            <a:stretch>
              <a:fillRect/>
            </a:stretch>
          </p:blipFill>
          <p:spPr>
            <a:xfrm>
              <a:off x="5293062" y="1401418"/>
              <a:ext cx="473262" cy="667128"/>
            </a:xfrm>
            <a:prstGeom prst="rect">
              <a:avLst/>
            </a:prstGeom>
          </p:spPr>
        </p:pic>
        <p:cxnSp>
          <p:nvCxnSpPr>
            <p:cNvPr id="85" name="Gerade Verbindung mit Pfeil 84"/>
            <p:cNvCxnSpPr/>
            <p:nvPr/>
          </p:nvCxnSpPr>
          <p:spPr>
            <a:xfrm>
              <a:off x="5583447" y="2018316"/>
              <a:ext cx="0" cy="325805"/>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grpSp>
      <p:sp>
        <p:nvSpPr>
          <p:cNvPr id="88" name="Textfeld 87"/>
          <p:cNvSpPr txBox="1"/>
          <p:nvPr/>
        </p:nvSpPr>
        <p:spPr>
          <a:xfrm>
            <a:off x="2441540" y="1596204"/>
            <a:ext cx="821059" cy="369332"/>
          </a:xfrm>
          <a:prstGeom prst="rect">
            <a:avLst/>
          </a:prstGeom>
          <a:noFill/>
        </p:spPr>
        <p:txBody>
          <a:bodyPr wrap="none" rtlCol="0">
            <a:spAutoFit/>
          </a:bodyPr>
          <a:lstStyle/>
          <a:p>
            <a:r>
              <a:rPr lang="de-DE" dirty="0" smtClean="0"/>
              <a:t>&gt; 2000</a:t>
            </a:r>
            <a:endParaRPr lang="de-DE" dirty="0"/>
          </a:p>
        </p:txBody>
      </p:sp>
      <p:sp>
        <p:nvSpPr>
          <p:cNvPr id="89" name="Textfeld 88"/>
          <p:cNvSpPr txBox="1"/>
          <p:nvPr/>
        </p:nvSpPr>
        <p:spPr>
          <a:xfrm>
            <a:off x="7294717" y="1583071"/>
            <a:ext cx="938077" cy="369332"/>
          </a:xfrm>
          <a:prstGeom prst="rect">
            <a:avLst/>
          </a:prstGeom>
          <a:noFill/>
        </p:spPr>
        <p:txBody>
          <a:bodyPr wrap="none" rtlCol="0">
            <a:spAutoFit/>
          </a:bodyPr>
          <a:lstStyle/>
          <a:p>
            <a:r>
              <a:rPr lang="de-DE" dirty="0" smtClean="0"/>
              <a:t>&gt; 14000</a:t>
            </a:r>
            <a:endParaRPr lang="de-DE" dirty="0"/>
          </a:p>
        </p:txBody>
      </p:sp>
      <p:sp>
        <p:nvSpPr>
          <p:cNvPr id="90" name="Textfeld 89"/>
          <p:cNvSpPr txBox="1"/>
          <p:nvPr/>
        </p:nvSpPr>
        <p:spPr>
          <a:xfrm>
            <a:off x="5731669" y="1583071"/>
            <a:ext cx="587020" cy="369332"/>
          </a:xfrm>
          <a:prstGeom prst="rect">
            <a:avLst/>
          </a:prstGeom>
          <a:noFill/>
        </p:spPr>
        <p:txBody>
          <a:bodyPr wrap="none" rtlCol="0">
            <a:spAutoFit/>
          </a:bodyPr>
          <a:lstStyle/>
          <a:p>
            <a:r>
              <a:rPr lang="de-DE" dirty="0" smtClean="0"/>
              <a:t>&lt; 10</a:t>
            </a:r>
            <a:endParaRPr lang="de-DE" dirty="0"/>
          </a:p>
        </p:txBody>
      </p:sp>
    </p:spTree>
    <p:extLst>
      <p:ext uri="{BB962C8B-B14F-4D97-AF65-F5344CB8AC3E}">
        <p14:creationId xmlns:p14="http://schemas.microsoft.com/office/powerpoint/2010/main" val="4215907452"/>
      </p:ext>
    </p:extLst>
  </p:cSld>
  <p:clrMapOvr>
    <a:masterClrMapping/>
  </p:clrMapOvr>
  <p:timing>
    <p:tnLst>
      <p:par>
        <p:cTn id="1" dur="indefinite" restart="never" nodeType="tmRoot"/>
      </p:par>
    </p:tnLst>
  </p:timing>
</p:sld>
</file>

<file path=ppt/theme/theme1.xml><?xml version="1.0" encoding="utf-8"?>
<a:theme xmlns:a="http://schemas.openxmlformats.org/drawingml/2006/main" name="HDOfficeLightV0">
  <a:themeElements>
    <a:clrScheme name="Laufschrift">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TM02900688[[fn=Facette]]</Template>
  <TotalTime>0</TotalTime>
  <Words>4483</Words>
  <Application>Microsoft Office PowerPoint</Application>
  <PresentationFormat>Breitbild</PresentationFormat>
  <Paragraphs>764</Paragraphs>
  <Slides>83</Slides>
  <Notes>24</Notes>
  <HiddenSlides>2</HiddenSlides>
  <MMClips>0</MMClips>
  <ScaleCrop>false</ScaleCrop>
  <HeadingPairs>
    <vt:vector size="6" baseType="variant">
      <vt:variant>
        <vt:lpstr>Verwendete Schriftarten</vt:lpstr>
      </vt:variant>
      <vt:variant>
        <vt:i4>6</vt:i4>
      </vt:variant>
      <vt:variant>
        <vt:lpstr>Design</vt:lpstr>
      </vt:variant>
      <vt:variant>
        <vt:i4>2</vt:i4>
      </vt:variant>
      <vt:variant>
        <vt:lpstr>Folientitel</vt:lpstr>
      </vt:variant>
      <vt:variant>
        <vt:i4>83</vt:i4>
      </vt:variant>
    </vt:vector>
  </HeadingPairs>
  <TitlesOfParts>
    <vt:vector size="91" baseType="lpstr">
      <vt:lpstr>Arial</vt:lpstr>
      <vt:lpstr>Arial Black</vt:lpstr>
      <vt:lpstr>Calibri</vt:lpstr>
      <vt:lpstr>Calibri Light</vt:lpstr>
      <vt:lpstr>Rockwell</vt:lpstr>
      <vt:lpstr>Wingdings 2</vt:lpstr>
      <vt:lpstr>HDOfficeLightV0</vt:lpstr>
      <vt:lpstr>Office Theme</vt:lpstr>
      <vt:lpstr>Microservices  mit der Azure Service Fabric  (Microsoft Next Generation PaaS Platform)</vt:lpstr>
      <vt:lpstr>PowerPoint-Präsentation</vt:lpstr>
      <vt:lpstr>Agenda</vt:lpstr>
      <vt:lpstr>Housten wir haben ein Problem…</vt:lpstr>
      <vt:lpstr>Die monolithische Architektur v2.0</vt:lpstr>
      <vt:lpstr>Die monolithische Architektur (ist aber auch legitim)</vt:lpstr>
      <vt:lpstr>Die monolithische Architektur v3.0</vt:lpstr>
      <vt:lpstr>Die monolithische Architektur v2.9</vt:lpstr>
      <vt:lpstr>Unser Cloud Service Deployment</vt:lpstr>
      <vt:lpstr>Auf einmal kamen die fiesen Fragen…</vt:lpstr>
      <vt:lpstr>Fiese Fragen…</vt:lpstr>
      <vt:lpstr>Fiese Fragen…</vt:lpstr>
      <vt:lpstr>Fiese Fragen…</vt:lpstr>
      <vt:lpstr>Fiese Fragen…</vt:lpstr>
      <vt:lpstr>Fiese Fragen…</vt:lpstr>
      <vt:lpstr>Hmmm…</vt:lpstr>
      <vt:lpstr>Hmmm…</vt:lpstr>
      <vt:lpstr>Scale Cube…wir sind die Borg</vt:lpstr>
      <vt:lpstr>Wikipedia über Microservices…</vt:lpstr>
      <vt:lpstr>Mein erster Kontakt mit Microservices war nicht der Beste…</vt:lpstr>
      <vt:lpstr>Denn Microservices …</vt:lpstr>
      <vt:lpstr>Die Microservice Prinzipien…</vt:lpstr>
      <vt:lpstr>Sam Newman.</vt:lpstr>
      <vt:lpstr>Sam Newman.</vt:lpstr>
      <vt:lpstr>Um eine Business Domain herum modelliert </vt:lpstr>
      <vt:lpstr>Die monolitische Architektur v3.0</vt:lpstr>
      <vt:lpstr>Die monolitische Architektur v3.0</vt:lpstr>
      <vt:lpstr>Bounded Context – DDD lässt grüßen</vt:lpstr>
      <vt:lpstr>Ein paar Schlagwörter…</vt:lpstr>
      <vt:lpstr>Sam Newman.</vt:lpstr>
      <vt:lpstr>Automatisiere was das Zeug hält…</vt:lpstr>
      <vt:lpstr>Automatisiere was das Zeug hält…</vt:lpstr>
      <vt:lpstr>Sam Newman.</vt:lpstr>
      <vt:lpstr>Verberge Implementierungs Details</vt:lpstr>
      <vt:lpstr>Bounded Context</vt:lpstr>
      <vt:lpstr>Sam Newman.</vt:lpstr>
      <vt:lpstr>Denzentralisiere so viel wie möglich…</vt:lpstr>
      <vt:lpstr>DUMB-PIPES, SMART ENDPOINTS</vt:lpstr>
      <vt:lpstr>DUMB-PIPES, SMART ENDPOINTS</vt:lpstr>
      <vt:lpstr>Sam Newman.</vt:lpstr>
      <vt:lpstr>Unabhängige Verteilung - Gehe zurück auf Start und ziehe keine …</vt:lpstr>
      <vt:lpstr>Sam Newman.</vt:lpstr>
      <vt:lpstr>Consumer-Driven Contracts</vt:lpstr>
      <vt:lpstr>Versionierung</vt:lpstr>
      <vt:lpstr>Sam Newman.</vt:lpstr>
      <vt:lpstr>Isoliere Fehler…Macht ihm den Prozess….</vt:lpstr>
      <vt:lpstr>Sam Newman.</vt:lpstr>
      <vt:lpstr>Was geht ab ? – Aggregierung  </vt:lpstr>
      <vt:lpstr>Wer spielt den heute mit ?</vt:lpstr>
      <vt:lpstr>Sam Newman.</vt:lpstr>
      <vt:lpstr>Die Microservice basierte Architektur</vt:lpstr>
      <vt:lpstr>“Hm, wie gehen wir mit den        um ?</vt:lpstr>
      <vt:lpstr>“Next Generation PaaS von Microsoft”</vt:lpstr>
      <vt:lpstr>Microservices mit der Service Fabric</vt:lpstr>
      <vt:lpstr>Was ist die Service Fabric ? </vt:lpstr>
      <vt:lpstr>Wofür kann Service Fabric genutzt werden ?</vt:lpstr>
      <vt:lpstr>Service Fabric vs. Container Service</vt:lpstr>
      <vt:lpstr>Sam Newman.</vt:lpstr>
      <vt:lpstr>Ist die Service Fabric was Neues ?</vt:lpstr>
      <vt:lpstr>Hinter den Kulissen… System Services</vt:lpstr>
      <vt:lpstr>Hinter den Kulissen…Die Verteilung</vt:lpstr>
      <vt:lpstr>Hinter den Kulissen…Ausfallsicherheit…</vt:lpstr>
      <vt:lpstr>Das Applications-Modell</vt:lpstr>
      <vt:lpstr>Puh….Was kostet mich das Ganze ?</vt:lpstr>
      <vt:lpstr>Demo - Ok, was brauche ich für den Start?</vt:lpstr>
      <vt:lpstr>Demo: Microservice mit Service Fabric Reliable Services</vt:lpstr>
      <vt:lpstr>Demo: Microservices mit Service Fabric reliable Services</vt:lpstr>
      <vt:lpstr>Visual Studio, ihr Auftritt…</vt:lpstr>
      <vt:lpstr>Demo: Microservice mit Service Fabric Reliable Services</vt:lpstr>
      <vt:lpstr>…Bevor ich es vergesse…</vt:lpstr>
      <vt:lpstr>Eine alte Idee … “Das Actor Model” </vt:lpstr>
      <vt:lpstr>Aktoren sind aus Microsoft Sicht…</vt:lpstr>
      <vt:lpstr>Und was steckt dahinter? –Prinzipien</vt:lpstr>
      <vt:lpstr>Demo: Microservice mit Service Fabric Reliable Actors</vt:lpstr>
      <vt:lpstr>Visual Studio, ihr Auftritt…</vt:lpstr>
      <vt:lpstr>Microservices vs. Aktoren</vt:lpstr>
      <vt:lpstr>Reliable Service vs. Reliable Actors </vt:lpstr>
      <vt:lpstr>Housten wir haben ein Problem…</vt:lpstr>
      <vt:lpstr>Links</vt:lpstr>
      <vt:lpstr>Bücher</vt:lpstr>
      <vt:lpstr>PowerPoint-Präsentation</vt:lpstr>
      <vt:lpstr>PowerPoint-Präsentation</vt:lpstr>
      <vt:lpstr>PowerPoint-Präsentation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Andreas Bräsen</dc:creator>
  <cp:lastModifiedBy>Andreas Bräsen</cp:lastModifiedBy>
  <cp:revision>282</cp:revision>
  <dcterms:created xsi:type="dcterms:W3CDTF">2016-01-01T08:02:14Z</dcterms:created>
  <dcterms:modified xsi:type="dcterms:W3CDTF">2016-03-10T09:10:09Z</dcterms:modified>
</cp:coreProperties>
</file>